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4"/>
  </p:sldMasterIdLst>
  <p:notesMasterIdLst>
    <p:notesMasterId r:id="rId23"/>
  </p:notesMasterIdLst>
  <p:sldIdLst>
    <p:sldId id="261" r:id="rId5"/>
    <p:sldId id="266" r:id="rId6"/>
    <p:sldId id="268" r:id="rId7"/>
    <p:sldId id="269" r:id="rId8"/>
    <p:sldId id="277" r:id="rId9"/>
    <p:sldId id="267" r:id="rId10"/>
    <p:sldId id="271" r:id="rId11"/>
    <p:sldId id="273" r:id="rId12"/>
    <p:sldId id="270" r:id="rId13"/>
    <p:sldId id="275" r:id="rId14"/>
    <p:sldId id="278" r:id="rId15"/>
    <p:sldId id="280" r:id="rId16"/>
    <p:sldId id="272" r:id="rId17"/>
    <p:sldId id="276" r:id="rId18"/>
    <p:sldId id="274" r:id="rId19"/>
    <p:sldId id="279" r:id="rId20"/>
    <p:sldId id="282"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67"/>
    <p:restoredTop sz="96056"/>
  </p:normalViewPr>
  <p:slideViewPr>
    <p:cSldViewPr snapToGrid="0">
      <p:cViewPr varScale="1">
        <p:scale>
          <a:sx n="89" d="100"/>
          <a:sy n="89" d="100"/>
        </p:scale>
        <p:origin x="184" y="8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54B63-EBF1-49C9-8E9B-82B504150E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E99D03-9A31-4CC0-810A-A3ECF8197CF6}">
      <dgm:prSet/>
      <dgm:spPr/>
      <dgm:t>
        <a:bodyPr/>
        <a:lstStyle/>
        <a:p>
          <a:pPr>
            <a:lnSpc>
              <a:spcPct val="100000"/>
            </a:lnSpc>
          </a:pPr>
          <a:r>
            <a:rPr lang="en-US"/>
            <a:t>Education data was difficult to download from SQL database as navigation is confusing and download time long. </a:t>
          </a:r>
        </a:p>
      </dgm:t>
    </dgm:pt>
    <dgm:pt modelId="{22B9BFDB-693B-489F-A4DE-81A355538EED}" type="parTrans" cxnId="{5F2DFE34-7C74-47F1-ADB7-FD10349A9C91}">
      <dgm:prSet/>
      <dgm:spPr/>
      <dgm:t>
        <a:bodyPr/>
        <a:lstStyle/>
        <a:p>
          <a:endParaRPr lang="en-US"/>
        </a:p>
      </dgm:t>
    </dgm:pt>
    <dgm:pt modelId="{E03CA8F6-0E05-4BE2-8B0D-B981DB72D7F9}" type="sibTrans" cxnId="{5F2DFE34-7C74-47F1-ADB7-FD10349A9C91}">
      <dgm:prSet/>
      <dgm:spPr/>
      <dgm:t>
        <a:bodyPr/>
        <a:lstStyle/>
        <a:p>
          <a:pPr>
            <a:lnSpc>
              <a:spcPct val="100000"/>
            </a:lnSpc>
          </a:pPr>
          <a:endParaRPr lang="en-US"/>
        </a:p>
      </dgm:t>
    </dgm:pt>
    <dgm:pt modelId="{82527EA8-EC92-4631-A7CD-DE38A76FEFC5}">
      <dgm:prSet/>
      <dgm:spPr/>
      <dgm:t>
        <a:bodyPr/>
        <a:lstStyle/>
        <a:p>
          <a:pPr>
            <a:lnSpc>
              <a:spcPct val="100000"/>
            </a:lnSpc>
          </a:pPr>
          <a:r>
            <a:rPr lang="en-US"/>
            <a:t>Business data is massive.</a:t>
          </a:r>
          <a:br>
            <a:rPr lang="en-US"/>
          </a:br>
          <a:r>
            <a:rPr lang="en-US"/>
            <a:t>Many features are included and information is very robust, including location data and business descriptions. Filtering was extensive but fruitful.</a:t>
          </a:r>
        </a:p>
      </dgm:t>
    </dgm:pt>
    <dgm:pt modelId="{88D2F677-3CE2-451D-B2BE-03A38BDCB562}" type="parTrans" cxnId="{0547D7BD-04B0-4A7B-95C3-B0C589D4B531}">
      <dgm:prSet/>
      <dgm:spPr/>
      <dgm:t>
        <a:bodyPr/>
        <a:lstStyle/>
        <a:p>
          <a:endParaRPr lang="en-US"/>
        </a:p>
      </dgm:t>
    </dgm:pt>
    <dgm:pt modelId="{94133A3E-6D35-4818-9B15-D63A0188A14F}" type="sibTrans" cxnId="{0547D7BD-04B0-4A7B-95C3-B0C589D4B531}">
      <dgm:prSet/>
      <dgm:spPr/>
      <dgm:t>
        <a:bodyPr/>
        <a:lstStyle/>
        <a:p>
          <a:pPr>
            <a:lnSpc>
              <a:spcPct val="100000"/>
            </a:lnSpc>
          </a:pPr>
          <a:endParaRPr lang="en-US"/>
        </a:p>
      </dgm:t>
    </dgm:pt>
    <dgm:pt modelId="{39033128-6A68-4734-98F3-B1C31EB98BD3}">
      <dgm:prSet/>
      <dgm:spPr/>
      <dgm:t>
        <a:bodyPr/>
        <a:lstStyle/>
        <a:p>
          <a:pPr>
            <a:lnSpc>
              <a:spcPct val="100000"/>
            </a:lnSpc>
          </a:pPr>
          <a:r>
            <a:rPr lang="en-US"/>
            <a:t>Working with data was straight-forward, but processing long and crashed many times. While the original aim was to include all of L.A. County, it became essential to focus on specific Zip Codes where main activity occurs. Data processing proceeded much quicker.</a:t>
          </a:r>
        </a:p>
      </dgm:t>
    </dgm:pt>
    <dgm:pt modelId="{797B0525-5BC2-4F86-82C0-D742D561831E}" type="parTrans" cxnId="{6422BBD3-A0D6-479A-8036-28E580B1E0F7}">
      <dgm:prSet/>
      <dgm:spPr/>
      <dgm:t>
        <a:bodyPr/>
        <a:lstStyle/>
        <a:p>
          <a:endParaRPr lang="en-US"/>
        </a:p>
      </dgm:t>
    </dgm:pt>
    <dgm:pt modelId="{C1E4D06C-AB4A-41BB-8934-726EBCD30EC2}" type="sibTrans" cxnId="{6422BBD3-A0D6-479A-8036-28E580B1E0F7}">
      <dgm:prSet/>
      <dgm:spPr/>
      <dgm:t>
        <a:bodyPr/>
        <a:lstStyle/>
        <a:p>
          <a:pPr>
            <a:lnSpc>
              <a:spcPct val="100000"/>
            </a:lnSpc>
          </a:pPr>
          <a:endParaRPr lang="en-US"/>
        </a:p>
      </dgm:t>
    </dgm:pt>
    <dgm:pt modelId="{970A2A15-3DAF-4DEB-8BC0-D01331E30DEB}">
      <dgm:prSet/>
      <dgm:spPr/>
      <dgm:t>
        <a:bodyPr/>
        <a:lstStyle/>
        <a:p>
          <a:pPr>
            <a:lnSpc>
              <a:spcPct val="100000"/>
            </a:lnSpc>
          </a:pPr>
          <a:r>
            <a:rPr lang="en-US" dirty="0"/>
            <a:t>Outlier years 2020 and 2021 (COVID) in both education and business data are anomalous and affected predictions, however the decline is real and may have long-lasting effects.</a:t>
          </a:r>
        </a:p>
      </dgm:t>
    </dgm:pt>
    <dgm:pt modelId="{DD345BBB-B9DB-4E23-8E29-6F190D1D9F94}" type="parTrans" cxnId="{1453FEED-EA6B-4A70-A49B-ECA04C388B63}">
      <dgm:prSet/>
      <dgm:spPr/>
      <dgm:t>
        <a:bodyPr/>
        <a:lstStyle/>
        <a:p>
          <a:endParaRPr lang="en-US"/>
        </a:p>
      </dgm:t>
    </dgm:pt>
    <dgm:pt modelId="{6EFE47FE-1ADB-4F65-9FD9-1393347D8841}" type="sibTrans" cxnId="{1453FEED-EA6B-4A70-A49B-ECA04C388B63}">
      <dgm:prSet/>
      <dgm:spPr/>
      <dgm:t>
        <a:bodyPr/>
        <a:lstStyle/>
        <a:p>
          <a:endParaRPr lang="en-US"/>
        </a:p>
      </dgm:t>
    </dgm:pt>
    <dgm:pt modelId="{5CF19801-8E4C-45CB-8AE4-D02FBB45E6BE}" type="pres">
      <dgm:prSet presAssocID="{2DD54B63-EBF1-49C9-8E9B-82B504150EAB}" presName="root" presStyleCnt="0">
        <dgm:presLayoutVars>
          <dgm:dir/>
          <dgm:resizeHandles val="exact"/>
        </dgm:presLayoutVars>
      </dgm:prSet>
      <dgm:spPr/>
    </dgm:pt>
    <dgm:pt modelId="{9C37A159-8465-481C-8A64-3B88CD3E8E54}" type="pres">
      <dgm:prSet presAssocID="{C6E99D03-9A31-4CC0-810A-A3ECF8197CF6}" presName="compNode" presStyleCnt="0"/>
      <dgm:spPr/>
    </dgm:pt>
    <dgm:pt modelId="{5BB84781-E0FF-4331-968A-CE4E10D3036C}" type="pres">
      <dgm:prSet presAssocID="{C6E99D03-9A31-4CC0-810A-A3ECF8197CF6}" presName="bgRect" presStyleLbl="bgShp" presStyleIdx="0" presStyleCnt="4"/>
      <dgm:spPr/>
    </dgm:pt>
    <dgm:pt modelId="{A6A38C0E-A565-41F4-86BF-EAC3DFFF90CF}" type="pres">
      <dgm:prSet presAssocID="{C6E99D03-9A31-4CC0-810A-A3ECF8197C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DDA35B8-5FD2-4951-B178-91CB820EAA6F}" type="pres">
      <dgm:prSet presAssocID="{C6E99D03-9A31-4CC0-810A-A3ECF8197CF6}" presName="spaceRect" presStyleCnt="0"/>
      <dgm:spPr/>
    </dgm:pt>
    <dgm:pt modelId="{ED905EDA-9482-492A-8EFC-279C1FDB6046}" type="pres">
      <dgm:prSet presAssocID="{C6E99D03-9A31-4CC0-810A-A3ECF8197CF6}" presName="parTx" presStyleLbl="revTx" presStyleIdx="0" presStyleCnt="4">
        <dgm:presLayoutVars>
          <dgm:chMax val="0"/>
          <dgm:chPref val="0"/>
        </dgm:presLayoutVars>
      </dgm:prSet>
      <dgm:spPr/>
    </dgm:pt>
    <dgm:pt modelId="{46600A18-850E-4DDF-A144-BAA5260133C4}" type="pres">
      <dgm:prSet presAssocID="{E03CA8F6-0E05-4BE2-8B0D-B981DB72D7F9}" presName="sibTrans" presStyleCnt="0"/>
      <dgm:spPr/>
    </dgm:pt>
    <dgm:pt modelId="{D7C988B8-A526-4E6A-8603-D654A642EFB1}" type="pres">
      <dgm:prSet presAssocID="{82527EA8-EC92-4631-A7CD-DE38A76FEFC5}" presName="compNode" presStyleCnt="0"/>
      <dgm:spPr/>
    </dgm:pt>
    <dgm:pt modelId="{4CFA6B56-2357-4840-8EE5-3D541627B233}" type="pres">
      <dgm:prSet presAssocID="{82527EA8-EC92-4631-A7CD-DE38A76FEFC5}" presName="bgRect" presStyleLbl="bgShp" presStyleIdx="1" presStyleCnt="4"/>
      <dgm:spPr/>
    </dgm:pt>
    <dgm:pt modelId="{09869573-7E89-4FBE-8DD2-8002292D6B98}" type="pres">
      <dgm:prSet presAssocID="{82527EA8-EC92-4631-A7CD-DE38A76FEF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1B4BA86-14B7-4BC8-9A19-ED6F0B3F4AE8}" type="pres">
      <dgm:prSet presAssocID="{82527EA8-EC92-4631-A7CD-DE38A76FEFC5}" presName="spaceRect" presStyleCnt="0"/>
      <dgm:spPr/>
    </dgm:pt>
    <dgm:pt modelId="{198569B7-0A36-4EFE-B68E-9B275A37797C}" type="pres">
      <dgm:prSet presAssocID="{82527EA8-EC92-4631-A7CD-DE38A76FEFC5}" presName="parTx" presStyleLbl="revTx" presStyleIdx="1" presStyleCnt="4">
        <dgm:presLayoutVars>
          <dgm:chMax val="0"/>
          <dgm:chPref val="0"/>
        </dgm:presLayoutVars>
      </dgm:prSet>
      <dgm:spPr/>
    </dgm:pt>
    <dgm:pt modelId="{60F2D09C-DB9F-46FD-9942-EB6DF1B6FBF3}" type="pres">
      <dgm:prSet presAssocID="{94133A3E-6D35-4818-9B15-D63A0188A14F}" presName="sibTrans" presStyleCnt="0"/>
      <dgm:spPr/>
    </dgm:pt>
    <dgm:pt modelId="{C4DF0284-E405-4DD5-8C40-7584B5E89941}" type="pres">
      <dgm:prSet presAssocID="{39033128-6A68-4734-98F3-B1C31EB98BD3}" presName="compNode" presStyleCnt="0"/>
      <dgm:spPr/>
    </dgm:pt>
    <dgm:pt modelId="{A7DA1E4F-EED7-4A14-953D-62FC94BF2FEF}" type="pres">
      <dgm:prSet presAssocID="{39033128-6A68-4734-98F3-B1C31EB98BD3}" presName="bgRect" presStyleLbl="bgShp" presStyleIdx="2" presStyleCnt="4"/>
      <dgm:spPr/>
    </dgm:pt>
    <dgm:pt modelId="{E54D82CA-7F3D-4856-B714-E1A176A2C72C}" type="pres">
      <dgm:prSet presAssocID="{39033128-6A68-4734-98F3-B1C31EB98B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A37745E-11C6-448C-A82D-3A09C0AC8CC2}" type="pres">
      <dgm:prSet presAssocID="{39033128-6A68-4734-98F3-B1C31EB98BD3}" presName="spaceRect" presStyleCnt="0"/>
      <dgm:spPr/>
    </dgm:pt>
    <dgm:pt modelId="{74A02ECB-3808-45A5-89A4-4C94629C4AC3}" type="pres">
      <dgm:prSet presAssocID="{39033128-6A68-4734-98F3-B1C31EB98BD3}" presName="parTx" presStyleLbl="revTx" presStyleIdx="2" presStyleCnt="4">
        <dgm:presLayoutVars>
          <dgm:chMax val="0"/>
          <dgm:chPref val="0"/>
        </dgm:presLayoutVars>
      </dgm:prSet>
      <dgm:spPr/>
    </dgm:pt>
    <dgm:pt modelId="{C7EB14E3-04E5-435F-B00C-57A8157FAFCC}" type="pres">
      <dgm:prSet presAssocID="{C1E4D06C-AB4A-41BB-8934-726EBCD30EC2}" presName="sibTrans" presStyleCnt="0"/>
      <dgm:spPr/>
    </dgm:pt>
    <dgm:pt modelId="{809E55D9-B8E8-4319-86D6-6773FA8AA145}" type="pres">
      <dgm:prSet presAssocID="{970A2A15-3DAF-4DEB-8BC0-D01331E30DEB}" presName="compNode" presStyleCnt="0"/>
      <dgm:spPr/>
    </dgm:pt>
    <dgm:pt modelId="{ECF2160F-A21D-4B32-97EC-3ED2BBAF6769}" type="pres">
      <dgm:prSet presAssocID="{970A2A15-3DAF-4DEB-8BC0-D01331E30DEB}" presName="bgRect" presStyleLbl="bgShp" presStyleIdx="3" presStyleCnt="4"/>
      <dgm:spPr/>
    </dgm:pt>
    <dgm:pt modelId="{003CAEF5-DE31-47DB-898B-0A272495CC76}" type="pres">
      <dgm:prSet presAssocID="{970A2A15-3DAF-4DEB-8BC0-D01331E30D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Bar Chart"/>
        </a:ext>
      </dgm:extLst>
    </dgm:pt>
    <dgm:pt modelId="{41253E94-5BF1-4B9B-877F-9D557202B4E8}" type="pres">
      <dgm:prSet presAssocID="{970A2A15-3DAF-4DEB-8BC0-D01331E30DEB}" presName="spaceRect" presStyleCnt="0"/>
      <dgm:spPr/>
    </dgm:pt>
    <dgm:pt modelId="{451863C8-9A11-442B-B73D-5DC17DF5589A}" type="pres">
      <dgm:prSet presAssocID="{970A2A15-3DAF-4DEB-8BC0-D01331E30DEB}" presName="parTx" presStyleLbl="revTx" presStyleIdx="3" presStyleCnt="4">
        <dgm:presLayoutVars>
          <dgm:chMax val="0"/>
          <dgm:chPref val="0"/>
        </dgm:presLayoutVars>
      </dgm:prSet>
      <dgm:spPr/>
    </dgm:pt>
  </dgm:ptLst>
  <dgm:cxnLst>
    <dgm:cxn modelId="{E4C81914-813B-2542-B695-B85659093BCB}" type="presOf" srcId="{C6E99D03-9A31-4CC0-810A-A3ECF8197CF6}" destId="{ED905EDA-9482-492A-8EFC-279C1FDB6046}" srcOrd="0" destOrd="0" presId="urn:microsoft.com/office/officeart/2018/2/layout/IconVerticalSolidList"/>
    <dgm:cxn modelId="{5F2DFE34-7C74-47F1-ADB7-FD10349A9C91}" srcId="{2DD54B63-EBF1-49C9-8E9B-82B504150EAB}" destId="{C6E99D03-9A31-4CC0-810A-A3ECF8197CF6}" srcOrd="0" destOrd="0" parTransId="{22B9BFDB-693B-489F-A4DE-81A355538EED}" sibTransId="{E03CA8F6-0E05-4BE2-8B0D-B981DB72D7F9}"/>
    <dgm:cxn modelId="{AECA5039-D411-2642-AEF3-2324D19F066A}" type="presOf" srcId="{2DD54B63-EBF1-49C9-8E9B-82B504150EAB}" destId="{5CF19801-8E4C-45CB-8AE4-D02FBB45E6BE}" srcOrd="0" destOrd="0" presId="urn:microsoft.com/office/officeart/2018/2/layout/IconVerticalSolidList"/>
    <dgm:cxn modelId="{E649A257-F484-5A40-9E35-931B0F2B19E3}" type="presOf" srcId="{39033128-6A68-4734-98F3-B1C31EB98BD3}" destId="{74A02ECB-3808-45A5-89A4-4C94629C4AC3}" srcOrd="0" destOrd="0" presId="urn:microsoft.com/office/officeart/2018/2/layout/IconVerticalSolidList"/>
    <dgm:cxn modelId="{3B207679-A496-CA4A-B649-0AF4BFA80CD1}" type="presOf" srcId="{970A2A15-3DAF-4DEB-8BC0-D01331E30DEB}" destId="{451863C8-9A11-442B-B73D-5DC17DF5589A}" srcOrd="0" destOrd="0" presId="urn:microsoft.com/office/officeart/2018/2/layout/IconVerticalSolidList"/>
    <dgm:cxn modelId="{6E2ED28F-E55E-1844-887A-9A48BB235175}" type="presOf" srcId="{82527EA8-EC92-4631-A7CD-DE38A76FEFC5}" destId="{198569B7-0A36-4EFE-B68E-9B275A37797C}" srcOrd="0" destOrd="0" presId="urn:microsoft.com/office/officeart/2018/2/layout/IconVerticalSolidList"/>
    <dgm:cxn modelId="{0547D7BD-04B0-4A7B-95C3-B0C589D4B531}" srcId="{2DD54B63-EBF1-49C9-8E9B-82B504150EAB}" destId="{82527EA8-EC92-4631-A7CD-DE38A76FEFC5}" srcOrd="1" destOrd="0" parTransId="{88D2F677-3CE2-451D-B2BE-03A38BDCB562}" sibTransId="{94133A3E-6D35-4818-9B15-D63A0188A14F}"/>
    <dgm:cxn modelId="{6422BBD3-A0D6-479A-8036-28E580B1E0F7}" srcId="{2DD54B63-EBF1-49C9-8E9B-82B504150EAB}" destId="{39033128-6A68-4734-98F3-B1C31EB98BD3}" srcOrd="2" destOrd="0" parTransId="{797B0525-5BC2-4F86-82C0-D742D561831E}" sibTransId="{C1E4D06C-AB4A-41BB-8934-726EBCD30EC2}"/>
    <dgm:cxn modelId="{1453FEED-EA6B-4A70-A49B-ECA04C388B63}" srcId="{2DD54B63-EBF1-49C9-8E9B-82B504150EAB}" destId="{970A2A15-3DAF-4DEB-8BC0-D01331E30DEB}" srcOrd="3" destOrd="0" parTransId="{DD345BBB-B9DB-4E23-8E29-6F190D1D9F94}" sibTransId="{6EFE47FE-1ADB-4F65-9FD9-1393347D8841}"/>
    <dgm:cxn modelId="{B91A28C0-D1CE-714B-A60D-9EA4FD3F63F4}" type="presParOf" srcId="{5CF19801-8E4C-45CB-8AE4-D02FBB45E6BE}" destId="{9C37A159-8465-481C-8A64-3B88CD3E8E54}" srcOrd="0" destOrd="0" presId="urn:microsoft.com/office/officeart/2018/2/layout/IconVerticalSolidList"/>
    <dgm:cxn modelId="{D6A66855-5282-8743-95BE-B1660A2C0CC0}" type="presParOf" srcId="{9C37A159-8465-481C-8A64-3B88CD3E8E54}" destId="{5BB84781-E0FF-4331-968A-CE4E10D3036C}" srcOrd="0" destOrd="0" presId="urn:microsoft.com/office/officeart/2018/2/layout/IconVerticalSolidList"/>
    <dgm:cxn modelId="{F521F9AA-F78A-8549-BC26-6511741DDF99}" type="presParOf" srcId="{9C37A159-8465-481C-8A64-3B88CD3E8E54}" destId="{A6A38C0E-A565-41F4-86BF-EAC3DFFF90CF}" srcOrd="1" destOrd="0" presId="urn:microsoft.com/office/officeart/2018/2/layout/IconVerticalSolidList"/>
    <dgm:cxn modelId="{C59882D0-5B00-6743-A2E4-3908C12254AD}" type="presParOf" srcId="{9C37A159-8465-481C-8A64-3B88CD3E8E54}" destId="{BDDA35B8-5FD2-4951-B178-91CB820EAA6F}" srcOrd="2" destOrd="0" presId="urn:microsoft.com/office/officeart/2018/2/layout/IconVerticalSolidList"/>
    <dgm:cxn modelId="{A03202B4-0D48-BF46-912B-184D57C12EBA}" type="presParOf" srcId="{9C37A159-8465-481C-8A64-3B88CD3E8E54}" destId="{ED905EDA-9482-492A-8EFC-279C1FDB6046}" srcOrd="3" destOrd="0" presId="urn:microsoft.com/office/officeart/2018/2/layout/IconVerticalSolidList"/>
    <dgm:cxn modelId="{174D9A2E-C89B-1A48-9AF0-02A6D1715D40}" type="presParOf" srcId="{5CF19801-8E4C-45CB-8AE4-D02FBB45E6BE}" destId="{46600A18-850E-4DDF-A144-BAA5260133C4}" srcOrd="1" destOrd="0" presId="urn:microsoft.com/office/officeart/2018/2/layout/IconVerticalSolidList"/>
    <dgm:cxn modelId="{D2F76FBA-5FF2-C143-8D92-E1BD5ABDD132}" type="presParOf" srcId="{5CF19801-8E4C-45CB-8AE4-D02FBB45E6BE}" destId="{D7C988B8-A526-4E6A-8603-D654A642EFB1}" srcOrd="2" destOrd="0" presId="urn:microsoft.com/office/officeart/2018/2/layout/IconVerticalSolidList"/>
    <dgm:cxn modelId="{D1B1DCD3-C977-284D-BF0B-A574FF0A6366}" type="presParOf" srcId="{D7C988B8-A526-4E6A-8603-D654A642EFB1}" destId="{4CFA6B56-2357-4840-8EE5-3D541627B233}" srcOrd="0" destOrd="0" presId="urn:microsoft.com/office/officeart/2018/2/layout/IconVerticalSolidList"/>
    <dgm:cxn modelId="{FB564CBC-8F5C-4449-9C58-D64FCB23CE3F}" type="presParOf" srcId="{D7C988B8-A526-4E6A-8603-D654A642EFB1}" destId="{09869573-7E89-4FBE-8DD2-8002292D6B98}" srcOrd="1" destOrd="0" presId="urn:microsoft.com/office/officeart/2018/2/layout/IconVerticalSolidList"/>
    <dgm:cxn modelId="{12DFDB01-A71F-E04A-872B-1C1DBF817718}" type="presParOf" srcId="{D7C988B8-A526-4E6A-8603-D654A642EFB1}" destId="{31B4BA86-14B7-4BC8-9A19-ED6F0B3F4AE8}" srcOrd="2" destOrd="0" presId="urn:microsoft.com/office/officeart/2018/2/layout/IconVerticalSolidList"/>
    <dgm:cxn modelId="{EB304F46-166F-5441-A2BB-DF67674312D9}" type="presParOf" srcId="{D7C988B8-A526-4E6A-8603-D654A642EFB1}" destId="{198569B7-0A36-4EFE-B68E-9B275A37797C}" srcOrd="3" destOrd="0" presId="urn:microsoft.com/office/officeart/2018/2/layout/IconVerticalSolidList"/>
    <dgm:cxn modelId="{9D0CEB3E-BEE0-DB46-AE74-9F44C75393E0}" type="presParOf" srcId="{5CF19801-8E4C-45CB-8AE4-D02FBB45E6BE}" destId="{60F2D09C-DB9F-46FD-9942-EB6DF1B6FBF3}" srcOrd="3" destOrd="0" presId="urn:microsoft.com/office/officeart/2018/2/layout/IconVerticalSolidList"/>
    <dgm:cxn modelId="{030FE038-1BBF-B649-9576-2D11B8C5066B}" type="presParOf" srcId="{5CF19801-8E4C-45CB-8AE4-D02FBB45E6BE}" destId="{C4DF0284-E405-4DD5-8C40-7584B5E89941}" srcOrd="4" destOrd="0" presId="urn:microsoft.com/office/officeart/2018/2/layout/IconVerticalSolidList"/>
    <dgm:cxn modelId="{29227C8F-2068-D94A-8BFD-9ABC9EFA6150}" type="presParOf" srcId="{C4DF0284-E405-4DD5-8C40-7584B5E89941}" destId="{A7DA1E4F-EED7-4A14-953D-62FC94BF2FEF}" srcOrd="0" destOrd="0" presId="urn:microsoft.com/office/officeart/2018/2/layout/IconVerticalSolidList"/>
    <dgm:cxn modelId="{9037DFF1-6FEB-4840-B7F4-21B8BDF59F42}" type="presParOf" srcId="{C4DF0284-E405-4DD5-8C40-7584B5E89941}" destId="{E54D82CA-7F3D-4856-B714-E1A176A2C72C}" srcOrd="1" destOrd="0" presId="urn:microsoft.com/office/officeart/2018/2/layout/IconVerticalSolidList"/>
    <dgm:cxn modelId="{FEC662A5-B9B5-234A-ABD5-6B2325C01607}" type="presParOf" srcId="{C4DF0284-E405-4DD5-8C40-7584B5E89941}" destId="{EA37745E-11C6-448C-A82D-3A09C0AC8CC2}" srcOrd="2" destOrd="0" presId="urn:microsoft.com/office/officeart/2018/2/layout/IconVerticalSolidList"/>
    <dgm:cxn modelId="{3CE951CC-8BC3-C748-ABED-599CBCFE6E04}" type="presParOf" srcId="{C4DF0284-E405-4DD5-8C40-7584B5E89941}" destId="{74A02ECB-3808-45A5-89A4-4C94629C4AC3}" srcOrd="3" destOrd="0" presId="urn:microsoft.com/office/officeart/2018/2/layout/IconVerticalSolidList"/>
    <dgm:cxn modelId="{988E0145-4092-004E-A94C-A1EB9F37AC8D}" type="presParOf" srcId="{5CF19801-8E4C-45CB-8AE4-D02FBB45E6BE}" destId="{C7EB14E3-04E5-435F-B00C-57A8157FAFCC}" srcOrd="5" destOrd="0" presId="urn:microsoft.com/office/officeart/2018/2/layout/IconVerticalSolidList"/>
    <dgm:cxn modelId="{682DC99C-4872-E940-B237-1FDC030CEB02}" type="presParOf" srcId="{5CF19801-8E4C-45CB-8AE4-D02FBB45E6BE}" destId="{809E55D9-B8E8-4319-86D6-6773FA8AA145}" srcOrd="6" destOrd="0" presId="urn:microsoft.com/office/officeart/2018/2/layout/IconVerticalSolidList"/>
    <dgm:cxn modelId="{7B1C2E2F-B814-764D-8E7D-C10B9A315587}" type="presParOf" srcId="{809E55D9-B8E8-4319-86D6-6773FA8AA145}" destId="{ECF2160F-A21D-4B32-97EC-3ED2BBAF6769}" srcOrd="0" destOrd="0" presId="urn:microsoft.com/office/officeart/2018/2/layout/IconVerticalSolidList"/>
    <dgm:cxn modelId="{D370738B-5833-824B-BA29-3E4480D5C60D}" type="presParOf" srcId="{809E55D9-B8E8-4319-86D6-6773FA8AA145}" destId="{003CAEF5-DE31-47DB-898B-0A272495CC76}" srcOrd="1" destOrd="0" presId="urn:microsoft.com/office/officeart/2018/2/layout/IconVerticalSolidList"/>
    <dgm:cxn modelId="{1FE15205-9538-A64F-9611-928E6F65C84F}" type="presParOf" srcId="{809E55D9-B8E8-4319-86D6-6773FA8AA145}" destId="{41253E94-5BF1-4B9B-877F-9D557202B4E8}" srcOrd="2" destOrd="0" presId="urn:microsoft.com/office/officeart/2018/2/layout/IconVerticalSolidList"/>
    <dgm:cxn modelId="{48287856-4EFD-7C4C-B0EC-6E7DA17B12D8}" type="presParOf" srcId="{809E55D9-B8E8-4319-86D6-6773FA8AA145}" destId="{451863C8-9A11-442B-B73D-5DC17DF558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84781-E0FF-4331-968A-CE4E10D3036C}">
      <dsp:nvSpPr>
        <dsp:cNvPr id="0" name=""/>
        <dsp:cNvSpPr/>
      </dsp:nvSpPr>
      <dsp:spPr>
        <a:xfrm>
          <a:off x="0" y="5862"/>
          <a:ext cx="6390311" cy="1323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8C0E-A565-41F4-86BF-EAC3DFFF90CF}">
      <dsp:nvSpPr>
        <dsp:cNvPr id="0" name=""/>
        <dsp:cNvSpPr/>
      </dsp:nvSpPr>
      <dsp:spPr>
        <a:xfrm>
          <a:off x="400239" y="303561"/>
          <a:ext cx="728419" cy="72770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05EDA-9482-492A-8EFC-279C1FDB6046}">
      <dsp:nvSpPr>
        <dsp:cNvPr id="0" name=""/>
        <dsp:cNvSpPr/>
      </dsp:nvSpPr>
      <dsp:spPr>
        <a:xfrm>
          <a:off x="1528898" y="5862"/>
          <a:ext cx="4837867" cy="1364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05" tIns="144405" rIns="144405" bIns="144405" numCol="1" spcCol="1270" anchor="ctr" anchorCtr="0">
          <a:noAutofit/>
        </a:bodyPr>
        <a:lstStyle/>
        <a:p>
          <a:pPr marL="0" lvl="0" indent="0" algn="l" defTabSz="622300">
            <a:lnSpc>
              <a:spcPct val="100000"/>
            </a:lnSpc>
            <a:spcBef>
              <a:spcPct val="0"/>
            </a:spcBef>
            <a:spcAft>
              <a:spcPct val="35000"/>
            </a:spcAft>
            <a:buNone/>
          </a:pPr>
          <a:r>
            <a:rPr lang="en-US" sz="1400" kern="1200"/>
            <a:t>Education data was difficult to download from SQL database as navigation is confusing and download time long. </a:t>
          </a:r>
        </a:p>
      </dsp:txBody>
      <dsp:txXfrm>
        <a:off x="1528898" y="5862"/>
        <a:ext cx="4837867" cy="1364452"/>
      </dsp:txXfrm>
    </dsp:sp>
    <dsp:sp modelId="{4CFA6B56-2357-4840-8EE5-3D541627B233}">
      <dsp:nvSpPr>
        <dsp:cNvPr id="0" name=""/>
        <dsp:cNvSpPr/>
      </dsp:nvSpPr>
      <dsp:spPr>
        <a:xfrm>
          <a:off x="0" y="1711428"/>
          <a:ext cx="6390311" cy="1323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69573-7E89-4FBE-8DD2-8002292D6B98}">
      <dsp:nvSpPr>
        <dsp:cNvPr id="0" name=""/>
        <dsp:cNvSpPr/>
      </dsp:nvSpPr>
      <dsp:spPr>
        <a:xfrm>
          <a:off x="400239" y="2009127"/>
          <a:ext cx="728419" cy="72770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569B7-0A36-4EFE-B68E-9B275A37797C}">
      <dsp:nvSpPr>
        <dsp:cNvPr id="0" name=""/>
        <dsp:cNvSpPr/>
      </dsp:nvSpPr>
      <dsp:spPr>
        <a:xfrm>
          <a:off x="1528898" y="1711428"/>
          <a:ext cx="4837867" cy="1364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05" tIns="144405" rIns="144405" bIns="144405" numCol="1" spcCol="1270" anchor="ctr" anchorCtr="0">
          <a:noAutofit/>
        </a:bodyPr>
        <a:lstStyle/>
        <a:p>
          <a:pPr marL="0" lvl="0" indent="0" algn="l" defTabSz="622300">
            <a:lnSpc>
              <a:spcPct val="100000"/>
            </a:lnSpc>
            <a:spcBef>
              <a:spcPct val="0"/>
            </a:spcBef>
            <a:spcAft>
              <a:spcPct val="35000"/>
            </a:spcAft>
            <a:buNone/>
          </a:pPr>
          <a:r>
            <a:rPr lang="en-US" sz="1400" kern="1200"/>
            <a:t>Business data is massive.</a:t>
          </a:r>
          <a:br>
            <a:rPr lang="en-US" sz="1400" kern="1200"/>
          </a:br>
          <a:r>
            <a:rPr lang="en-US" sz="1400" kern="1200"/>
            <a:t>Many features are included and information is very robust, including location data and business descriptions. Filtering was extensive but fruitful.</a:t>
          </a:r>
        </a:p>
      </dsp:txBody>
      <dsp:txXfrm>
        <a:off x="1528898" y="1711428"/>
        <a:ext cx="4837867" cy="1364452"/>
      </dsp:txXfrm>
    </dsp:sp>
    <dsp:sp modelId="{A7DA1E4F-EED7-4A14-953D-62FC94BF2FEF}">
      <dsp:nvSpPr>
        <dsp:cNvPr id="0" name=""/>
        <dsp:cNvSpPr/>
      </dsp:nvSpPr>
      <dsp:spPr>
        <a:xfrm>
          <a:off x="0" y="3416994"/>
          <a:ext cx="6390311" cy="1323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D82CA-7F3D-4856-B714-E1A176A2C72C}">
      <dsp:nvSpPr>
        <dsp:cNvPr id="0" name=""/>
        <dsp:cNvSpPr/>
      </dsp:nvSpPr>
      <dsp:spPr>
        <a:xfrm>
          <a:off x="400239" y="3714692"/>
          <a:ext cx="728419" cy="72770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02ECB-3808-45A5-89A4-4C94629C4AC3}">
      <dsp:nvSpPr>
        <dsp:cNvPr id="0" name=""/>
        <dsp:cNvSpPr/>
      </dsp:nvSpPr>
      <dsp:spPr>
        <a:xfrm>
          <a:off x="1528898" y="3416994"/>
          <a:ext cx="4837867" cy="1364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05" tIns="144405" rIns="144405" bIns="144405" numCol="1" spcCol="1270" anchor="ctr" anchorCtr="0">
          <a:noAutofit/>
        </a:bodyPr>
        <a:lstStyle/>
        <a:p>
          <a:pPr marL="0" lvl="0" indent="0" algn="l" defTabSz="622300">
            <a:lnSpc>
              <a:spcPct val="100000"/>
            </a:lnSpc>
            <a:spcBef>
              <a:spcPct val="0"/>
            </a:spcBef>
            <a:spcAft>
              <a:spcPct val="35000"/>
            </a:spcAft>
            <a:buNone/>
          </a:pPr>
          <a:r>
            <a:rPr lang="en-US" sz="1400" kern="1200"/>
            <a:t>Working with data was straight-forward, but processing long and crashed many times. While the original aim was to include all of L.A. County, it became essential to focus on specific Zip Codes where main activity occurs. Data processing proceeded much quicker.</a:t>
          </a:r>
        </a:p>
      </dsp:txBody>
      <dsp:txXfrm>
        <a:off x="1528898" y="3416994"/>
        <a:ext cx="4837867" cy="1364452"/>
      </dsp:txXfrm>
    </dsp:sp>
    <dsp:sp modelId="{ECF2160F-A21D-4B32-97EC-3ED2BBAF6769}">
      <dsp:nvSpPr>
        <dsp:cNvPr id="0" name=""/>
        <dsp:cNvSpPr/>
      </dsp:nvSpPr>
      <dsp:spPr>
        <a:xfrm>
          <a:off x="0" y="5122559"/>
          <a:ext cx="6390311" cy="1323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CAEF5-DE31-47DB-898B-0A272495CC76}">
      <dsp:nvSpPr>
        <dsp:cNvPr id="0" name=""/>
        <dsp:cNvSpPr/>
      </dsp:nvSpPr>
      <dsp:spPr>
        <a:xfrm>
          <a:off x="400239" y="5420258"/>
          <a:ext cx="728419" cy="727708"/>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863C8-9A11-442B-B73D-5DC17DF5589A}">
      <dsp:nvSpPr>
        <dsp:cNvPr id="0" name=""/>
        <dsp:cNvSpPr/>
      </dsp:nvSpPr>
      <dsp:spPr>
        <a:xfrm>
          <a:off x="1528898" y="5122559"/>
          <a:ext cx="4837867" cy="1364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05" tIns="144405" rIns="144405" bIns="144405" numCol="1" spcCol="1270" anchor="ctr" anchorCtr="0">
          <a:noAutofit/>
        </a:bodyPr>
        <a:lstStyle/>
        <a:p>
          <a:pPr marL="0" lvl="0" indent="0" algn="l" defTabSz="622300">
            <a:lnSpc>
              <a:spcPct val="100000"/>
            </a:lnSpc>
            <a:spcBef>
              <a:spcPct val="0"/>
            </a:spcBef>
            <a:spcAft>
              <a:spcPct val="35000"/>
            </a:spcAft>
            <a:buNone/>
          </a:pPr>
          <a:r>
            <a:rPr lang="en-US" sz="1400" kern="1200" dirty="0"/>
            <a:t>Outlier years 2020 and 2021 (COVID) in both education and business data are anomalous and affected predictions, however the decline is real and may have long-lasting effects.</a:t>
          </a:r>
        </a:p>
      </dsp:txBody>
      <dsp:txXfrm>
        <a:off x="1528898" y="5122559"/>
        <a:ext cx="4837867" cy="13644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3C85-8148-FA72-6B13-1B46A9201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481897-2B4D-DF83-3F5D-914B1A27F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9E277-F2A0-2EA7-122C-15E99456160D}"/>
              </a:ext>
            </a:extLst>
          </p:cNvPr>
          <p:cNvSpPr>
            <a:spLocks noGrp="1"/>
          </p:cNvSpPr>
          <p:nvPr>
            <p:ph type="dt" sz="half" idx="10"/>
          </p:nvPr>
        </p:nvSpPr>
        <p:spPr/>
        <p:txBody>
          <a:bodyPr/>
          <a:lstStyle/>
          <a:p>
            <a:fld id="{808C238F-B856-42A4-BC32-194DCC130D5F}" type="datetime1">
              <a:rPr lang="en-US" smtClean="0"/>
              <a:t>9/8/24</a:t>
            </a:fld>
            <a:endParaRPr lang="en-US" dirty="0"/>
          </a:p>
        </p:txBody>
      </p:sp>
      <p:sp>
        <p:nvSpPr>
          <p:cNvPr id="5" name="Footer Placeholder 4">
            <a:extLst>
              <a:ext uri="{FF2B5EF4-FFF2-40B4-BE49-F238E27FC236}">
                <a16:creationId xmlns:a16="http://schemas.microsoft.com/office/drawing/2014/main" id="{9991D221-B655-F62A-9200-9074AE6A8F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14EFDF-9E7E-94A3-FE52-D6BDFFEC73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190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F55C-2332-487F-E389-8D4746F20B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C31A7-BAE2-8049-A383-1AA2EB16D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1A0B9-CD38-B07E-4D4D-2771F810A939}"/>
              </a:ext>
            </a:extLst>
          </p:cNvPr>
          <p:cNvSpPr>
            <a:spLocks noGrp="1"/>
          </p:cNvSpPr>
          <p:nvPr>
            <p:ph type="dt" sz="half" idx="10"/>
          </p:nvPr>
        </p:nvSpPr>
        <p:spPr/>
        <p:txBody>
          <a:bodyPr/>
          <a:lstStyle/>
          <a:p>
            <a:fld id="{AD8D02C8-8352-4A2E-A3CD-139A8583C932}" type="datetime1">
              <a:rPr lang="en-US" smtClean="0"/>
              <a:t>9/8/24</a:t>
            </a:fld>
            <a:endParaRPr lang="en-US" dirty="0"/>
          </a:p>
        </p:txBody>
      </p:sp>
      <p:sp>
        <p:nvSpPr>
          <p:cNvPr id="5" name="Footer Placeholder 4">
            <a:extLst>
              <a:ext uri="{FF2B5EF4-FFF2-40B4-BE49-F238E27FC236}">
                <a16:creationId xmlns:a16="http://schemas.microsoft.com/office/drawing/2014/main" id="{8DFB92A4-5754-95D2-5274-43E47D17AB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4E1E13-9369-6A06-479B-DB80FD4A1A4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118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A1D8A6-25FB-551D-E1B2-D06767E174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C5EAFF-1888-2BA6-A443-F803C3E580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5F450-CE3D-FA20-6328-91FE714A08F3}"/>
              </a:ext>
            </a:extLst>
          </p:cNvPr>
          <p:cNvSpPr>
            <a:spLocks noGrp="1"/>
          </p:cNvSpPr>
          <p:nvPr>
            <p:ph type="dt" sz="half" idx="10"/>
          </p:nvPr>
        </p:nvSpPr>
        <p:spPr/>
        <p:txBody>
          <a:bodyPr/>
          <a:lstStyle/>
          <a:p>
            <a:fld id="{6F680581-4B77-41E9-BE55-C3C9C3900A2A}" type="datetime1">
              <a:rPr lang="en-US" smtClean="0"/>
              <a:t>9/8/24</a:t>
            </a:fld>
            <a:endParaRPr lang="en-US" dirty="0"/>
          </a:p>
        </p:txBody>
      </p:sp>
      <p:sp>
        <p:nvSpPr>
          <p:cNvPr id="5" name="Footer Placeholder 4">
            <a:extLst>
              <a:ext uri="{FF2B5EF4-FFF2-40B4-BE49-F238E27FC236}">
                <a16:creationId xmlns:a16="http://schemas.microsoft.com/office/drawing/2014/main" id="{01CFF24B-7E86-E99B-F955-361C612A75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AE1DF3-9ED1-2368-B66F-0E374BF6711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79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BE64-F5AB-8FA4-E012-0B447DACA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3AA0DE-F4E1-6FC8-4E27-FEC819AAB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6F900-CB5A-F230-D5FD-FBBE81FC17B3}"/>
              </a:ext>
            </a:extLst>
          </p:cNvPr>
          <p:cNvSpPr>
            <a:spLocks noGrp="1"/>
          </p:cNvSpPr>
          <p:nvPr>
            <p:ph type="dt" sz="half" idx="10"/>
          </p:nvPr>
        </p:nvSpPr>
        <p:spPr/>
        <p:txBody>
          <a:bodyPr/>
          <a:lstStyle/>
          <a:p>
            <a:fld id="{742C1CB5-A088-4DB4-8A5C-B084F9B2B528}" type="datetime1">
              <a:rPr lang="en-US" smtClean="0"/>
              <a:t>9/8/24</a:t>
            </a:fld>
            <a:endParaRPr lang="en-US" dirty="0"/>
          </a:p>
        </p:txBody>
      </p:sp>
      <p:sp>
        <p:nvSpPr>
          <p:cNvPr id="5" name="Footer Placeholder 4">
            <a:extLst>
              <a:ext uri="{FF2B5EF4-FFF2-40B4-BE49-F238E27FC236}">
                <a16:creationId xmlns:a16="http://schemas.microsoft.com/office/drawing/2014/main" id="{7C8DFC45-5FE3-4A76-826D-6FE5CDCFC2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D52080-192A-A22F-5F40-DE2891254F2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451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EE0D-57CE-05DC-7D26-9945770EE4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C6D39-0912-1820-36E6-71A7622ED8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939B-2C38-1A9C-4ECF-478D5E7B115F}"/>
              </a:ext>
            </a:extLst>
          </p:cNvPr>
          <p:cNvSpPr>
            <a:spLocks noGrp="1"/>
          </p:cNvSpPr>
          <p:nvPr>
            <p:ph type="dt" sz="half" idx="10"/>
          </p:nvPr>
        </p:nvSpPr>
        <p:spPr/>
        <p:txBody>
          <a:bodyPr/>
          <a:lstStyle/>
          <a:p>
            <a:fld id="{CE3C1328-ADC8-435B-8F5C-D339CD9DD487}" type="datetime1">
              <a:rPr lang="en-US" smtClean="0"/>
              <a:t>9/8/24</a:t>
            </a:fld>
            <a:endParaRPr lang="en-US" dirty="0"/>
          </a:p>
        </p:txBody>
      </p:sp>
      <p:sp>
        <p:nvSpPr>
          <p:cNvPr id="5" name="Footer Placeholder 4">
            <a:extLst>
              <a:ext uri="{FF2B5EF4-FFF2-40B4-BE49-F238E27FC236}">
                <a16:creationId xmlns:a16="http://schemas.microsoft.com/office/drawing/2014/main" id="{1F2C1E81-2272-D2E6-EAB2-331DD6217A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401440-440C-C08C-EFDB-58420FD8B58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75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B99E-233C-87A4-E043-0F991E760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D46DF-1B5E-8731-C808-DB31037294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F4A99-39F8-94FA-8ECB-FA7A8C7CFD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24A30A-34BF-E1C1-D529-0C3F184A4CE9}"/>
              </a:ext>
            </a:extLst>
          </p:cNvPr>
          <p:cNvSpPr>
            <a:spLocks noGrp="1"/>
          </p:cNvSpPr>
          <p:nvPr>
            <p:ph type="dt" sz="half" idx="10"/>
          </p:nvPr>
        </p:nvSpPr>
        <p:spPr/>
        <p:txBody>
          <a:bodyPr/>
          <a:lstStyle/>
          <a:p>
            <a:fld id="{50256410-64C5-4311-8359-FDA6B61ABBAE}" type="datetime1">
              <a:rPr lang="en-US" smtClean="0"/>
              <a:t>9/8/24</a:t>
            </a:fld>
            <a:endParaRPr lang="en-US" dirty="0"/>
          </a:p>
        </p:txBody>
      </p:sp>
      <p:sp>
        <p:nvSpPr>
          <p:cNvPr id="6" name="Footer Placeholder 5">
            <a:extLst>
              <a:ext uri="{FF2B5EF4-FFF2-40B4-BE49-F238E27FC236}">
                <a16:creationId xmlns:a16="http://schemas.microsoft.com/office/drawing/2014/main" id="{BFA610F4-DD62-591A-98D2-F914531ED4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E1953A-6D7B-A9F6-0BA8-6DFD71982C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1229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CD6A-6147-8ED1-C82B-F96C6C7709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4E9187-C11D-5905-C627-D4B7D1F68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9E01DF-9D27-CD1D-6409-69E26D6F6C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6EB75B-AFB4-5131-659E-4302A6DF22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D53140-8B40-8DE2-9252-F30AA4B42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16302-2DAD-8185-A7F9-70522014FFCD}"/>
              </a:ext>
            </a:extLst>
          </p:cNvPr>
          <p:cNvSpPr>
            <a:spLocks noGrp="1"/>
          </p:cNvSpPr>
          <p:nvPr>
            <p:ph type="dt" sz="half" idx="10"/>
          </p:nvPr>
        </p:nvSpPr>
        <p:spPr/>
        <p:txBody>
          <a:bodyPr/>
          <a:lstStyle/>
          <a:p>
            <a:fld id="{5018B01E-6E1B-4AFC-A690-27C447C9486E}" type="datetime1">
              <a:rPr lang="en-US" smtClean="0"/>
              <a:t>9/8/24</a:t>
            </a:fld>
            <a:endParaRPr lang="en-US" dirty="0"/>
          </a:p>
        </p:txBody>
      </p:sp>
      <p:sp>
        <p:nvSpPr>
          <p:cNvPr id="8" name="Footer Placeholder 7">
            <a:extLst>
              <a:ext uri="{FF2B5EF4-FFF2-40B4-BE49-F238E27FC236}">
                <a16:creationId xmlns:a16="http://schemas.microsoft.com/office/drawing/2014/main" id="{2A71B6B2-921F-A747-E30F-A6B5A94BE5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AD77E58-5333-F3D9-8ADE-DC297B1F23A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635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5D57-BBC7-2929-839C-3FEC1CCD0D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CD57EF-F162-1888-592E-F1D89B208494}"/>
              </a:ext>
            </a:extLst>
          </p:cNvPr>
          <p:cNvSpPr>
            <a:spLocks noGrp="1"/>
          </p:cNvSpPr>
          <p:nvPr>
            <p:ph type="dt" sz="half" idx="10"/>
          </p:nvPr>
        </p:nvSpPr>
        <p:spPr/>
        <p:txBody>
          <a:bodyPr/>
          <a:lstStyle/>
          <a:p>
            <a:fld id="{6852F3D2-503A-4E49-99AD-125A054E178F}" type="datetime1">
              <a:rPr lang="en-US" smtClean="0"/>
              <a:t>9/8/24</a:t>
            </a:fld>
            <a:endParaRPr lang="en-US" dirty="0"/>
          </a:p>
        </p:txBody>
      </p:sp>
      <p:sp>
        <p:nvSpPr>
          <p:cNvPr id="4" name="Footer Placeholder 3">
            <a:extLst>
              <a:ext uri="{FF2B5EF4-FFF2-40B4-BE49-F238E27FC236}">
                <a16:creationId xmlns:a16="http://schemas.microsoft.com/office/drawing/2014/main" id="{FB619CE0-D7D1-94EE-05EF-804BBDC965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622E0A-2256-3FF7-327D-01233967859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402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6E471-7C98-C46B-78F0-029575461D71}"/>
              </a:ext>
            </a:extLst>
          </p:cNvPr>
          <p:cNvSpPr>
            <a:spLocks noGrp="1"/>
          </p:cNvSpPr>
          <p:nvPr>
            <p:ph type="dt" sz="half" idx="10"/>
          </p:nvPr>
        </p:nvSpPr>
        <p:spPr/>
        <p:txBody>
          <a:bodyPr/>
          <a:lstStyle/>
          <a:p>
            <a:fld id="{27166207-223C-48E4-AE22-548ABC801447}" type="datetime1">
              <a:rPr lang="en-US" smtClean="0"/>
              <a:t>9/8/24</a:t>
            </a:fld>
            <a:endParaRPr lang="en-US" dirty="0"/>
          </a:p>
        </p:txBody>
      </p:sp>
      <p:sp>
        <p:nvSpPr>
          <p:cNvPr id="3" name="Footer Placeholder 2">
            <a:extLst>
              <a:ext uri="{FF2B5EF4-FFF2-40B4-BE49-F238E27FC236}">
                <a16:creationId xmlns:a16="http://schemas.microsoft.com/office/drawing/2014/main" id="{7A749B0B-772E-C583-F690-D0C65CF3FC1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E39C8FB-3E13-102D-8594-7BC3E906B85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392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C309-9445-91BD-C4B3-0A0B55763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6E6931-92DF-DF88-63D7-B19307271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8C6A9D-F9DD-8B12-D238-81D494982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38148-C700-3090-8F6E-448333E328DC}"/>
              </a:ext>
            </a:extLst>
          </p:cNvPr>
          <p:cNvSpPr>
            <a:spLocks noGrp="1"/>
          </p:cNvSpPr>
          <p:nvPr>
            <p:ph type="dt" sz="half" idx="10"/>
          </p:nvPr>
        </p:nvSpPr>
        <p:spPr/>
        <p:txBody>
          <a:bodyPr/>
          <a:lstStyle/>
          <a:p>
            <a:fld id="{C4941151-B38C-4230-91F0-8A3BB69A056C}" type="datetime1">
              <a:rPr lang="en-US" smtClean="0"/>
              <a:t>9/8/24</a:t>
            </a:fld>
            <a:endParaRPr lang="en-US" dirty="0"/>
          </a:p>
        </p:txBody>
      </p:sp>
      <p:sp>
        <p:nvSpPr>
          <p:cNvPr id="6" name="Footer Placeholder 5">
            <a:extLst>
              <a:ext uri="{FF2B5EF4-FFF2-40B4-BE49-F238E27FC236}">
                <a16:creationId xmlns:a16="http://schemas.microsoft.com/office/drawing/2014/main" id="{DDCE2DA5-C2D2-7F7E-8478-FA222B90F8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C0BB76-05B8-0B62-36F2-9C5B9D55717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32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D7DD-077A-19D3-03E0-C077B90B8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65ECA7-9B88-33C8-92B1-F05ED1C93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27231-48F9-5D33-7BD1-3A15D0931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46EB3-DE8E-E9F0-8809-B31D7F2599EF}"/>
              </a:ext>
            </a:extLst>
          </p:cNvPr>
          <p:cNvSpPr>
            <a:spLocks noGrp="1"/>
          </p:cNvSpPr>
          <p:nvPr>
            <p:ph type="dt" sz="half" idx="10"/>
          </p:nvPr>
        </p:nvSpPr>
        <p:spPr/>
        <p:txBody>
          <a:bodyPr/>
          <a:lstStyle/>
          <a:p>
            <a:fld id="{C3F6EA29-EE45-46F5-8084-6929433FA14E}" type="datetime1">
              <a:rPr lang="en-US" smtClean="0"/>
              <a:t>9/8/24</a:t>
            </a:fld>
            <a:endParaRPr lang="en-US" dirty="0"/>
          </a:p>
        </p:txBody>
      </p:sp>
      <p:sp>
        <p:nvSpPr>
          <p:cNvPr id="6" name="Footer Placeholder 5">
            <a:extLst>
              <a:ext uri="{FF2B5EF4-FFF2-40B4-BE49-F238E27FC236}">
                <a16:creationId xmlns:a16="http://schemas.microsoft.com/office/drawing/2014/main" id="{A91A440A-68EA-096B-7529-43F25F2C84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6121-CAD1-DBAC-AE7E-D57691CD985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3650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E97E5-7C02-5000-C891-E9339FFB5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877297-0D36-DC17-185F-BEA1064D3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9656D-0545-6953-463C-89DCFD692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7B94D-50C4-4558-AAA1-857DDB1A21EF}" type="datetime1">
              <a:rPr lang="en-US" smtClean="0"/>
              <a:t>9/8/24</a:t>
            </a:fld>
            <a:endParaRPr lang="en-US" dirty="0"/>
          </a:p>
        </p:txBody>
      </p:sp>
      <p:sp>
        <p:nvSpPr>
          <p:cNvPr id="5" name="Footer Placeholder 4">
            <a:extLst>
              <a:ext uri="{FF2B5EF4-FFF2-40B4-BE49-F238E27FC236}">
                <a16:creationId xmlns:a16="http://schemas.microsoft.com/office/drawing/2014/main" id="{52F4AEFD-D064-6A1A-5E2F-92A4866ABE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C7C6247-292A-13C9-86D2-BCF3BF1927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1753099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457575" y="1122363"/>
            <a:ext cx="8414385" cy="3204134"/>
          </a:xfrm>
        </p:spPr>
        <p:txBody>
          <a:bodyPr anchor="b">
            <a:normAutofit/>
          </a:bodyPr>
          <a:lstStyle/>
          <a:p>
            <a:pPr algn="r"/>
            <a:r>
              <a:rPr lang="en-US" sz="3700" b="1" kern="0" cap="small"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Capstone 2 Final Project Report: </a:t>
            </a:r>
            <a:br>
              <a:rPr lang="en-US" sz="3700" b="1" kern="0" cap="small"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br>
              <a:rPr lang="en-US" sz="3700" b="1" kern="0" cap="small"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3700" b="1" kern="0" cap="small"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Predicting Tech Startups in Los Angeles</a:t>
            </a:r>
            <a:endParaRPr lang="en-US" sz="3700" cap="small" dirty="0">
              <a:solidFill>
                <a:schemeClr val="bg1"/>
              </a:solidFill>
              <a:latin typeface="Calibri" panose="020F0502020204030204" pitchFamily="34"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7848600" y="4872922"/>
            <a:ext cx="4023360" cy="1208141"/>
          </a:xfrm>
        </p:spPr>
        <p:txBody>
          <a:bodyPr>
            <a:normAutofit/>
          </a:bodyPr>
          <a:lstStyle/>
          <a:p>
            <a:pPr algn="l"/>
            <a:r>
              <a:rPr lang="en-US" sz="2000" b="1" kern="0" cap="small">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Wesley Hall</a:t>
            </a:r>
            <a:br>
              <a:rPr lang="en-US" sz="2000" kern="0" cap="small">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2000" b="1" kern="0" cap="small">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September 7, 2024</a:t>
            </a:r>
            <a:endParaRPr lang="en-US" sz="2000" cap="small">
              <a:solidFill>
                <a:schemeClr val="bg1"/>
              </a:solidFill>
              <a:latin typeface="Calibri" panose="020F0502020204030204" pitchFamily="34" charset="0"/>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47FC-D14A-FA1C-4AE7-313FDA1BE2C4}"/>
              </a:ext>
            </a:extLst>
          </p:cNvPr>
          <p:cNvSpPr>
            <a:spLocks noGrp="1"/>
          </p:cNvSpPr>
          <p:nvPr>
            <p:ph type="title"/>
          </p:nvPr>
        </p:nvSpPr>
        <p:spPr>
          <a:xfrm>
            <a:off x="7200900" y="365126"/>
            <a:ext cx="4152900" cy="3063874"/>
          </a:xfrm>
        </p:spPr>
        <p:txBody>
          <a:bodyPr/>
          <a:lstStyle/>
          <a:p>
            <a:r>
              <a:rPr lang="en-US" dirty="0"/>
              <a:t>Distribution of NAICS by </a:t>
            </a:r>
            <a:br>
              <a:rPr lang="en-US" dirty="0"/>
            </a:br>
            <a:r>
              <a:rPr lang="en-US" dirty="0"/>
              <a:t>Zip Code</a:t>
            </a:r>
          </a:p>
        </p:txBody>
      </p:sp>
      <p:pic>
        <p:nvPicPr>
          <p:cNvPr id="5" name="Content Placeholder 4" descr="A graph with different colored lines&#10;&#10;Description automatically generated">
            <a:extLst>
              <a:ext uri="{FF2B5EF4-FFF2-40B4-BE49-F238E27FC236}">
                <a16:creationId xmlns:a16="http://schemas.microsoft.com/office/drawing/2014/main" id="{AA2DA855-DA2B-764A-6BC8-1391E8E50A3E}"/>
              </a:ext>
            </a:extLst>
          </p:cNvPr>
          <p:cNvPicPr>
            <a:picLocks noGrp="1" noChangeAspect="1"/>
          </p:cNvPicPr>
          <p:nvPr>
            <p:ph idx="1"/>
          </p:nvPr>
        </p:nvPicPr>
        <p:blipFill>
          <a:blip r:embed="rId2"/>
          <a:stretch>
            <a:fillRect/>
          </a:stretch>
        </p:blipFill>
        <p:spPr>
          <a:xfrm>
            <a:off x="4527550" y="2661444"/>
            <a:ext cx="3136900" cy="2679700"/>
          </a:xfrm>
        </p:spPr>
      </p:pic>
      <p:pic>
        <p:nvPicPr>
          <p:cNvPr id="7" name="Picture 6" descr="A graph of different colored lines&#10;&#10;Description automatically generated with medium confidence">
            <a:extLst>
              <a:ext uri="{FF2B5EF4-FFF2-40B4-BE49-F238E27FC236}">
                <a16:creationId xmlns:a16="http://schemas.microsoft.com/office/drawing/2014/main" id="{7890CB62-C0B3-7FA0-D5C5-913C59A8B5A0}"/>
              </a:ext>
            </a:extLst>
          </p:cNvPr>
          <p:cNvPicPr>
            <a:picLocks noChangeAspect="1"/>
          </p:cNvPicPr>
          <p:nvPr/>
        </p:nvPicPr>
        <p:blipFill>
          <a:blip r:embed="rId3"/>
          <a:stretch>
            <a:fillRect/>
          </a:stretch>
        </p:blipFill>
        <p:spPr>
          <a:xfrm>
            <a:off x="244473" y="3778158"/>
            <a:ext cx="6184901" cy="2727417"/>
          </a:xfrm>
          <a:prstGeom prst="rect">
            <a:avLst/>
          </a:prstGeom>
        </p:spPr>
      </p:pic>
      <p:pic>
        <p:nvPicPr>
          <p:cNvPr id="9" name="Picture 8" descr="A graph of different colored bars&#10;&#10;Description automatically generated with medium confidence">
            <a:extLst>
              <a:ext uri="{FF2B5EF4-FFF2-40B4-BE49-F238E27FC236}">
                <a16:creationId xmlns:a16="http://schemas.microsoft.com/office/drawing/2014/main" id="{941E71CE-7C1B-ADCF-9F22-B1EE3279AB05}"/>
              </a:ext>
            </a:extLst>
          </p:cNvPr>
          <p:cNvPicPr>
            <a:picLocks noChangeAspect="1"/>
          </p:cNvPicPr>
          <p:nvPr/>
        </p:nvPicPr>
        <p:blipFill>
          <a:blip r:embed="rId4"/>
          <a:stretch>
            <a:fillRect/>
          </a:stretch>
        </p:blipFill>
        <p:spPr>
          <a:xfrm>
            <a:off x="244473" y="668432"/>
            <a:ext cx="6323837" cy="2869406"/>
          </a:xfrm>
          <a:prstGeom prst="rect">
            <a:avLst/>
          </a:prstGeom>
        </p:spPr>
      </p:pic>
      <p:pic>
        <p:nvPicPr>
          <p:cNvPr id="11" name="Picture 10" descr="A number of different colors&#10;&#10;Description automatically generated with medium confidence">
            <a:extLst>
              <a:ext uri="{FF2B5EF4-FFF2-40B4-BE49-F238E27FC236}">
                <a16:creationId xmlns:a16="http://schemas.microsoft.com/office/drawing/2014/main" id="{B5812D72-904C-DF11-61AB-0F242C6877B3}"/>
              </a:ext>
            </a:extLst>
          </p:cNvPr>
          <p:cNvPicPr>
            <a:picLocks noChangeAspect="1"/>
          </p:cNvPicPr>
          <p:nvPr/>
        </p:nvPicPr>
        <p:blipFill>
          <a:blip r:embed="rId5"/>
          <a:stretch>
            <a:fillRect/>
          </a:stretch>
        </p:blipFill>
        <p:spPr>
          <a:xfrm>
            <a:off x="10040937" y="3636659"/>
            <a:ext cx="1098669" cy="1402556"/>
          </a:xfrm>
          <a:prstGeom prst="rect">
            <a:avLst/>
          </a:prstGeom>
        </p:spPr>
      </p:pic>
    </p:spTree>
    <p:extLst>
      <p:ext uri="{BB962C8B-B14F-4D97-AF65-F5344CB8AC3E}">
        <p14:creationId xmlns:p14="http://schemas.microsoft.com/office/powerpoint/2010/main" val="422024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E14E-FDFD-36CF-AA59-CFFE7F934CFF}"/>
              </a:ext>
            </a:extLst>
          </p:cNvPr>
          <p:cNvSpPr>
            <a:spLocks noGrp="1"/>
          </p:cNvSpPr>
          <p:nvPr>
            <p:ph type="title"/>
          </p:nvPr>
        </p:nvSpPr>
        <p:spPr>
          <a:xfrm>
            <a:off x="7415453" y="337511"/>
            <a:ext cx="3581057" cy="2762878"/>
          </a:xfrm>
        </p:spPr>
        <p:txBody>
          <a:bodyPr>
            <a:normAutofit/>
          </a:bodyPr>
          <a:lstStyle/>
          <a:p>
            <a:r>
              <a:rPr lang="en-US" sz="3600" b="1" dirty="0"/>
              <a:t>YEARLY HEATMAPS SHOW NAICS CONCENTRATION BY ZIP CODE</a:t>
            </a:r>
          </a:p>
        </p:txBody>
      </p:sp>
      <p:pic>
        <p:nvPicPr>
          <p:cNvPr id="5" name="Content Placeholder 4" descr="A screenshot of a computer screen&#10;&#10;Description automatically generated">
            <a:extLst>
              <a:ext uri="{FF2B5EF4-FFF2-40B4-BE49-F238E27FC236}">
                <a16:creationId xmlns:a16="http://schemas.microsoft.com/office/drawing/2014/main" id="{80E49526-7BAE-4926-D68C-A38640CE1EA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38935" y="178074"/>
            <a:ext cx="3581057" cy="3181753"/>
          </a:xfrm>
        </p:spPr>
      </p:pic>
      <p:pic>
        <p:nvPicPr>
          <p:cNvPr id="7" name="Picture 6" descr="A screenshot of a computer screen&#10;&#10;Description automatically generated">
            <a:extLst>
              <a:ext uri="{FF2B5EF4-FFF2-40B4-BE49-F238E27FC236}">
                <a16:creationId xmlns:a16="http://schemas.microsoft.com/office/drawing/2014/main" id="{53B21FC4-7454-86A1-1C50-7CB73D8513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46" y="3261575"/>
            <a:ext cx="3554289" cy="3403838"/>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1537F1C2-7A6B-D51A-3137-486F2EDE78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5235" y="3335670"/>
            <a:ext cx="3534757" cy="3255647"/>
          </a:xfrm>
          <a:prstGeom prst="rect">
            <a:avLst/>
          </a:prstGeom>
        </p:spPr>
      </p:pic>
      <p:pic>
        <p:nvPicPr>
          <p:cNvPr id="11" name="Picture 10" descr="A chart of different colors&#10;&#10;Description automatically generated with medium confidence">
            <a:extLst>
              <a:ext uri="{FF2B5EF4-FFF2-40B4-BE49-F238E27FC236}">
                <a16:creationId xmlns:a16="http://schemas.microsoft.com/office/drawing/2014/main" id="{E96C8F02-055D-3272-D744-48FF4DC1A6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417" y="198335"/>
            <a:ext cx="3436049" cy="3063240"/>
          </a:xfrm>
          <a:prstGeom prst="rect">
            <a:avLst/>
          </a:prstGeom>
        </p:spPr>
      </p:pic>
      <p:pic>
        <p:nvPicPr>
          <p:cNvPr id="13" name="Picture 12" descr="A chart with numbers and a number&#10;&#10;Description automatically generated with medium confidence">
            <a:extLst>
              <a:ext uri="{FF2B5EF4-FFF2-40B4-BE49-F238E27FC236}">
                <a16:creationId xmlns:a16="http://schemas.microsoft.com/office/drawing/2014/main" id="{5BAF20C3-F374-A86A-204C-6C76A580E8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60461" y="3205794"/>
            <a:ext cx="3889527" cy="3515398"/>
          </a:xfrm>
          <a:prstGeom prst="rect">
            <a:avLst/>
          </a:prstGeom>
        </p:spPr>
      </p:pic>
    </p:spTree>
    <p:extLst>
      <p:ext uri="{BB962C8B-B14F-4D97-AF65-F5344CB8AC3E}">
        <p14:creationId xmlns:p14="http://schemas.microsoft.com/office/powerpoint/2010/main" val="36704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FBB6-E22A-A3C7-E482-0F7F0230A9E6}"/>
              </a:ext>
            </a:extLst>
          </p:cNvPr>
          <p:cNvSpPr>
            <a:spLocks noGrp="1"/>
          </p:cNvSpPr>
          <p:nvPr>
            <p:ph type="title"/>
          </p:nvPr>
        </p:nvSpPr>
        <p:spPr>
          <a:xfrm>
            <a:off x="6572250" y="285751"/>
            <a:ext cx="4781549" cy="2928937"/>
          </a:xfrm>
        </p:spPr>
        <p:txBody>
          <a:bodyPr>
            <a:normAutofit/>
          </a:bodyPr>
          <a:lstStyle/>
          <a:p>
            <a:r>
              <a:rPr lang="en-US" sz="3600" cap="small" dirty="0" err="1">
                <a:latin typeface="+mn-lt"/>
              </a:rPr>
              <a:t>TreeMaps</a:t>
            </a:r>
            <a:r>
              <a:rPr lang="en-US" sz="3600" cap="small" dirty="0">
                <a:latin typeface="+mn-lt"/>
              </a:rPr>
              <a:t> shows concentration of tech business formation by year</a:t>
            </a:r>
            <a:br>
              <a:rPr lang="en-US" sz="3600" cap="small" dirty="0">
                <a:latin typeface="+mn-lt"/>
              </a:rPr>
            </a:br>
            <a:endParaRPr lang="en-US" sz="3600" cap="small" dirty="0">
              <a:latin typeface="+mn-lt"/>
            </a:endParaRPr>
          </a:p>
        </p:txBody>
      </p:sp>
      <p:pic>
        <p:nvPicPr>
          <p:cNvPr id="5" name="Content Placeholder 4" descr="A screenshot of a chart&#10;&#10;Description automatically generated">
            <a:extLst>
              <a:ext uri="{FF2B5EF4-FFF2-40B4-BE49-F238E27FC236}">
                <a16:creationId xmlns:a16="http://schemas.microsoft.com/office/drawing/2014/main" id="{2018E3B9-7AB0-2536-1A25-3BE3305A2B2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4411" y="132896"/>
            <a:ext cx="6166552" cy="6592208"/>
          </a:xfrm>
        </p:spPr>
      </p:pic>
      <p:pic>
        <p:nvPicPr>
          <p:cNvPr id="8" name="Picture 7" descr="A screenshot of a computer screen&#10;&#10;Description automatically generated">
            <a:extLst>
              <a:ext uri="{FF2B5EF4-FFF2-40B4-BE49-F238E27FC236}">
                <a16:creationId xmlns:a16="http://schemas.microsoft.com/office/drawing/2014/main" id="{BE3D490E-03B4-5EA0-5261-9EB07C2D38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0963" y="3429582"/>
            <a:ext cx="3176275" cy="3295521"/>
          </a:xfrm>
          <a:prstGeom prst="rect">
            <a:avLst/>
          </a:prstGeom>
        </p:spPr>
      </p:pic>
    </p:spTree>
    <p:extLst>
      <p:ext uri="{BB962C8B-B14F-4D97-AF65-F5344CB8AC3E}">
        <p14:creationId xmlns:p14="http://schemas.microsoft.com/office/powerpoint/2010/main" val="128613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A graph with lines and numbers&#10;&#10;Description automatically generated">
            <a:extLst>
              <a:ext uri="{FF2B5EF4-FFF2-40B4-BE49-F238E27FC236}">
                <a16:creationId xmlns:a16="http://schemas.microsoft.com/office/drawing/2014/main" id="{F9E041C9-C17B-6410-170B-5BB111E7B16B}"/>
              </a:ext>
            </a:extLst>
          </p:cNvPr>
          <p:cNvPicPr>
            <a:picLocks noChangeAspect="1"/>
          </p:cNvPicPr>
          <p:nvPr/>
        </p:nvPicPr>
        <p:blipFill>
          <a:blip r:embed="rId2"/>
          <a:stretch>
            <a:fillRect/>
          </a:stretch>
        </p:blipFill>
        <p:spPr>
          <a:xfrm>
            <a:off x="1111466" y="791369"/>
            <a:ext cx="9969068" cy="5703887"/>
          </a:xfrm>
          <a:prstGeom prst="rect">
            <a:avLst/>
          </a:prstGeom>
        </p:spPr>
      </p:pic>
    </p:spTree>
    <p:extLst>
      <p:ext uri="{BB962C8B-B14F-4D97-AF65-F5344CB8AC3E}">
        <p14:creationId xmlns:p14="http://schemas.microsoft.com/office/powerpoint/2010/main" val="500648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B266639-ADE0-F995-3E61-C40A29A26F6C}"/>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 y="0"/>
            <a:ext cx="12139612" cy="6858000"/>
          </a:xfrm>
          <a:prstGeom prst="rect">
            <a:avLst/>
          </a:prstGeom>
        </p:spPr>
      </p:pic>
      <p:sp>
        <p:nvSpPr>
          <p:cNvPr id="9" name="Title 8">
            <a:extLst>
              <a:ext uri="{FF2B5EF4-FFF2-40B4-BE49-F238E27FC236}">
                <a16:creationId xmlns:a16="http://schemas.microsoft.com/office/drawing/2014/main" id="{0694412E-DD4D-C4E6-4318-55C9AE20D4C1}"/>
              </a:ext>
            </a:extLst>
          </p:cNvPr>
          <p:cNvSpPr>
            <a:spLocks noGrp="1"/>
          </p:cNvSpPr>
          <p:nvPr>
            <p:ph type="title"/>
          </p:nvPr>
        </p:nvSpPr>
        <p:spPr>
          <a:xfrm>
            <a:off x="-2547937" y="0"/>
            <a:ext cx="10515600" cy="1325563"/>
          </a:xfrm>
        </p:spPr>
        <p:txBody>
          <a:bodyPr/>
          <a:lstStyle/>
          <a:p>
            <a:pPr algn="ctr"/>
            <a:r>
              <a:rPr lang="en-US" b="1" dirty="0">
                <a:latin typeface="Calibri" panose="020F0502020204030204" pitchFamily="34" charset="0"/>
                <a:cs typeface="Calibri" panose="020F0502020204030204" pitchFamily="34" charset="0"/>
              </a:rPr>
              <a:t>Tech Cluster Predictions</a:t>
            </a:r>
          </a:p>
        </p:txBody>
      </p:sp>
    </p:spTree>
    <p:extLst>
      <p:ext uri="{BB962C8B-B14F-4D97-AF65-F5344CB8AC3E}">
        <p14:creationId xmlns:p14="http://schemas.microsoft.com/office/powerpoint/2010/main" val="334796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6FCE-E9E6-7E9E-B21B-48CB979E87C7}"/>
              </a:ext>
            </a:extLst>
          </p:cNvPr>
          <p:cNvSpPr>
            <a:spLocks noGrp="1"/>
          </p:cNvSpPr>
          <p:nvPr>
            <p:ph type="title"/>
          </p:nvPr>
        </p:nvSpPr>
        <p:spPr>
          <a:xfrm>
            <a:off x="8339137" y="7184996"/>
            <a:ext cx="10515600" cy="592138"/>
          </a:xfrm>
        </p:spPr>
        <p:txBody>
          <a:bodyPr>
            <a:normAutofit fontScale="90000"/>
          </a:bodyPr>
          <a:lstStyle/>
          <a:p>
            <a:pPr algn="ctr"/>
            <a:r>
              <a:rPr lang="en-US" b="1" dirty="0"/>
              <a:t>Tech Cluster Growth by Year</a:t>
            </a:r>
          </a:p>
        </p:txBody>
      </p:sp>
      <p:pic>
        <p:nvPicPr>
          <p:cNvPr id="5" name="Content Placeholder 4" descr="A map of a city with many colored dots&#10;&#10;Description automatically generated">
            <a:extLst>
              <a:ext uri="{FF2B5EF4-FFF2-40B4-BE49-F238E27FC236}">
                <a16:creationId xmlns:a16="http://schemas.microsoft.com/office/drawing/2014/main" id="{56769E0D-A460-279C-3E6D-06134362DC4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7332" y="2100000"/>
            <a:ext cx="3557587" cy="2164556"/>
          </a:xfrm>
        </p:spPr>
      </p:pic>
      <p:pic>
        <p:nvPicPr>
          <p:cNvPr id="7" name="Picture 6" descr="A map of a city with many colored dots&#10;&#10;Description automatically generated">
            <a:extLst>
              <a:ext uri="{FF2B5EF4-FFF2-40B4-BE49-F238E27FC236}">
                <a16:creationId xmlns:a16="http://schemas.microsoft.com/office/drawing/2014/main" id="{E667023A-05AF-1A1B-B1D7-5D0B3ADD26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3200" y="2147077"/>
            <a:ext cx="3724433" cy="2133557"/>
          </a:xfrm>
          <a:prstGeom prst="rect">
            <a:avLst/>
          </a:prstGeom>
        </p:spPr>
      </p:pic>
      <p:pic>
        <p:nvPicPr>
          <p:cNvPr id="9" name="Picture 8" descr="A map of a city with many colored dots&#10;&#10;Description automatically generated">
            <a:extLst>
              <a:ext uri="{FF2B5EF4-FFF2-40B4-BE49-F238E27FC236}">
                <a16:creationId xmlns:a16="http://schemas.microsoft.com/office/drawing/2014/main" id="{A935D34F-2790-1ED1-2396-160ED52A5A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941" y="4572279"/>
            <a:ext cx="3561978" cy="2096561"/>
          </a:xfrm>
          <a:prstGeom prst="rect">
            <a:avLst/>
          </a:prstGeom>
        </p:spPr>
      </p:pic>
      <p:pic>
        <p:nvPicPr>
          <p:cNvPr id="11" name="Picture 10" descr="A map of a city with many colored dots&#10;&#10;Description automatically generated">
            <a:extLst>
              <a:ext uri="{FF2B5EF4-FFF2-40B4-BE49-F238E27FC236}">
                <a16:creationId xmlns:a16="http://schemas.microsoft.com/office/drawing/2014/main" id="{384080B5-3B3C-99E1-1FD2-28F5E7FC7A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5914" y="2147077"/>
            <a:ext cx="3778545" cy="2164556"/>
          </a:xfrm>
          <a:prstGeom prst="rect">
            <a:avLst/>
          </a:prstGeom>
        </p:spPr>
      </p:pic>
      <p:sp>
        <p:nvSpPr>
          <p:cNvPr id="12" name="TextBox 11">
            <a:extLst>
              <a:ext uri="{FF2B5EF4-FFF2-40B4-BE49-F238E27FC236}">
                <a16:creationId xmlns:a16="http://schemas.microsoft.com/office/drawing/2014/main" id="{EED455A4-0919-6759-54FD-492253917BAD}"/>
              </a:ext>
            </a:extLst>
          </p:cNvPr>
          <p:cNvSpPr txBox="1"/>
          <p:nvPr/>
        </p:nvSpPr>
        <p:spPr>
          <a:xfrm>
            <a:off x="1884948" y="6299508"/>
            <a:ext cx="1243013" cy="369332"/>
          </a:xfrm>
          <a:prstGeom prst="rect">
            <a:avLst/>
          </a:prstGeom>
          <a:noFill/>
        </p:spPr>
        <p:txBody>
          <a:bodyPr wrap="square" rtlCol="0">
            <a:spAutoFit/>
          </a:bodyPr>
          <a:lstStyle/>
          <a:p>
            <a:r>
              <a:rPr lang="en-US" dirty="0"/>
              <a:t>2028</a:t>
            </a:r>
          </a:p>
        </p:txBody>
      </p:sp>
      <p:sp>
        <p:nvSpPr>
          <p:cNvPr id="13" name="TextBox 12">
            <a:extLst>
              <a:ext uri="{FF2B5EF4-FFF2-40B4-BE49-F238E27FC236}">
                <a16:creationId xmlns:a16="http://schemas.microsoft.com/office/drawing/2014/main" id="{3E44F3B0-C0C2-200C-A8E6-2CE218988116}"/>
              </a:ext>
            </a:extLst>
          </p:cNvPr>
          <p:cNvSpPr txBox="1"/>
          <p:nvPr/>
        </p:nvSpPr>
        <p:spPr>
          <a:xfrm>
            <a:off x="9556816" y="3904281"/>
            <a:ext cx="1314450" cy="369332"/>
          </a:xfrm>
          <a:prstGeom prst="rect">
            <a:avLst/>
          </a:prstGeom>
          <a:noFill/>
        </p:spPr>
        <p:txBody>
          <a:bodyPr wrap="square" rtlCol="0">
            <a:spAutoFit/>
          </a:bodyPr>
          <a:lstStyle/>
          <a:p>
            <a:r>
              <a:rPr lang="en-US" dirty="0"/>
              <a:t>2027</a:t>
            </a:r>
          </a:p>
        </p:txBody>
      </p:sp>
      <p:sp>
        <p:nvSpPr>
          <p:cNvPr id="14" name="TextBox 13">
            <a:extLst>
              <a:ext uri="{FF2B5EF4-FFF2-40B4-BE49-F238E27FC236}">
                <a16:creationId xmlns:a16="http://schemas.microsoft.com/office/drawing/2014/main" id="{7CF1A2D0-ED7D-900F-A0CB-6719B1D3F413}"/>
              </a:ext>
            </a:extLst>
          </p:cNvPr>
          <p:cNvSpPr txBox="1"/>
          <p:nvPr/>
        </p:nvSpPr>
        <p:spPr>
          <a:xfrm>
            <a:off x="5691981" y="3904281"/>
            <a:ext cx="808038" cy="369332"/>
          </a:xfrm>
          <a:prstGeom prst="rect">
            <a:avLst/>
          </a:prstGeom>
          <a:noFill/>
        </p:spPr>
        <p:txBody>
          <a:bodyPr wrap="square" rtlCol="0">
            <a:spAutoFit/>
          </a:bodyPr>
          <a:lstStyle/>
          <a:p>
            <a:r>
              <a:rPr lang="en-US" dirty="0"/>
              <a:t>2026</a:t>
            </a:r>
          </a:p>
        </p:txBody>
      </p:sp>
      <p:sp>
        <p:nvSpPr>
          <p:cNvPr id="15" name="TextBox 14">
            <a:extLst>
              <a:ext uri="{FF2B5EF4-FFF2-40B4-BE49-F238E27FC236}">
                <a16:creationId xmlns:a16="http://schemas.microsoft.com/office/drawing/2014/main" id="{489909E7-5438-BFB6-1ED2-954606E736FB}"/>
              </a:ext>
            </a:extLst>
          </p:cNvPr>
          <p:cNvSpPr txBox="1"/>
          <p:nvPr/>
        </p:nvSpPr>
        <p:spPr>
          <a:xfrm>
            <a:off x="1927636" y="3864420"/>
            <a:ext cx="900113" cy="369332"/>
          </a:xfrm>
          <a:prstGeom prst="rect">
            <a:avLst/>
          </a:prstGeom>
          <a:noFill/>
        </p:spPr>
        <p:txBody>
          <a:bodyPr wrap="square" rtlCol="0">
            <a:spAutoFit/>
          </a:bodyPr>
          <a:lstStyle/>
          <a:p>
            <a:r>
              <a:rPr lang="en-US" dirty="0"/>
              <a:t>2025</a:t>
            </a:r>
          </a:p>
        </p:txBody>
      </p:sp>
      <p:pic>
        <p:nvPicPr>
          <p:cNvPr id="17" name="Picture 16" descr="A map of a city with many colored dots&#10;&#10;Description automatically generated">
            <a:extLst>
              <a:ext uri="{FF2B5EF4-FFF2-40B4-BE49-F238E27FC236}">
                <a16:creationId xmlns:a16="http://schemas.microsoft.com/office/drawing/2014/main" id="{E4C13E38-2309-30F1-84D6-958754ABA0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60053" y="4548044"/>
            <a:ext cx="3663856" cy="2120796"/>
          </a:xfrm>
          <a:prstGeom prst="rect">
            <a:avLst/>
          </a:prstGeom>
        </p:spPr>
      </p:pic>
      <p:sp>
        <p:nvSpPr>
          <p:cNvPr id="19" name="TextBox 18">
            <a:extLst>
              <a:ext uri="{FF2B5EF4-FFF2-40B4-BE49-F238E27FC236}">
                <a16:creationId xmlns:a16="http://schemas.microsoft.com/office/drawing/2014/main" id="{A44E903F-4DD9-03DC-ADE2-BABB4CD0E7FF}"/>
              </a:ext>
            </a:extLst>
          </p:cNvPr>
          <p:cNvSpPr txBox="1"/>
          <p:nvPr/>
        </p:nvSpPr>
        <p:spPr>
          <a:xfrm>
            <a:off x="5548312" y="6298228"/>
            <a:ext cx="900113" cy="369332"/>
          </a:xfrm>
          <a:prstGeom prst="rect">
            <a:avLst/>
          </a:prstGeom>
          <a:noFill/>
        </p:spPr>
        <p:txBody>
          <a:bodyPr wrap="square" rtlCol="0">
            <a:spAutoFit/>
          </a:bodyPr>
          <a:lstStyle/>
          <a:p>
            <a:r>
              <a:rPr lang="en-US" dirty="0"/>
              <a:t>2029</a:t>
            </a:r>
          </a:p>
        </p:txBody>
      </p:sp>
      <p:sp>
        <p:nvSpPr>
          <p:cNvPr id="20" name="TextBox 19">
            <a:extLst>
              <a:ext uri="{FF2B5EF4-FFF2-40B4-BE49-F238E27FC236}">
                <a16:creationId xmlns:a16="http://schemas.microsoft.com/office/drawing/2014/main" id="{15E50095-DFB4-07F7-93E4-5ADFA6DB8EC9}"/>
              </a:ext>
            </a:extLst>
          </p:cNvPr>
          <p:cNvSpPr txBox="1"/>
          <p:nvPr/>
        </p:nvSpPr>
        <p:spPr>
          <a:xfrm>
            <a:off x="253919" y="389839"/>
            <a:ext cx="11150540" cy="1077218"/>
          </a:xfrm>
          <a:prstGeom prst="rect">
            <a:avLst/>
          </a:prstGeom>
          <a:noFill/>
        </p:spPr>
        <p:txBody>
          <a:bodyPr wrap="square" rtlCol="0">
            <a:spAutoFit/>
          </a:bodyPr>
          <a:lstStyle/>
          <a:p>
            <a:pPr algn="ctr"/>
            <a:r>
              <a:rPr lang="en-US" sz="3200" dirty="0"/>
              <a:t>PREDICTED TECH COMPANY </a:t>
            </a:r>
          </a:p>
          <a:p>
            <a:pPr algn="ctr"/>
            <a:r>
              <a:rPr lang="en-US" sz="3200" dirty="0"/>
              <a:t>GEO-DISTRIBUTION OVER TIME </a:t>
            </a:r>
          </a:p>
        </p:txBody>
      </p:sp>
    </p:spTree>
    <p:extLst>
      <p:ext uri="{BB962C8B-B14F-4D97-AF65-F5344CB8AC3E}">
        <p14:creationId xmlns:p14="http://schemas.microsoft.com/office/powerpoint/2010/main" val="360677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BB68-6EEB-D4AA-77DA-61130D375064}"/>
              </a:ext>
            </a:extLst>
          </p:cNvPr>
          <p:cNvSpPr>
            <a:spLocks noGrp="1"/>
          </p:cNvSpPr>
          <p:nvPr>
            <p:ph type="title"/>
          </p:nvPr>
        </p:nvSpPr>
        <p:spPr>
          <a:xfrm>
            <a:off x="795202" y="591829"/>
            <a:ext cx="4401008" cy="5583126"/>
          </a:xfrm>
        </p:spPr>
        <p:txBody>
          <a:bodyPr>
            <a:normAutofit/>
          </a:bodyPr>
          <a:lstStyle/>
          <a:p>
            <a:r>
              <a:rPr lang="en-US" sz="6800" dirty="0">
                <a:latin typeface="Calibri" panose="020F0502020204030204" pitchFamily="34" charset="0"/>
              </a:rPr>
              <a:t>Project Challenges</a:t>
            </a:r>
          </a:p>
        </p:txBody>
      </p:sp>
      <p:graphicFrame>
        <p:nvGraphicFramePr>
          <p:cNvPr id="17" name="Content Placeholder 2">
            <a:extLst>
              <a:ext uri="{FF2B5EF4-FFF2-40B4-BE49-F238E27FC236}">
                <a16:creationId xmlns:a16="http://schemas.microsoft.com/office/drawing/2014/main" id="{A19738C7-2714-4724-60DB-E7EC31BE8A86}"/>
              </a:ext>
            </a:extLst>
          </p:cNvPr>
          <p:cNvGraphicFramePr>
            <a:graphicFrameLocks noGrp="1"/>
          </p:cNvGraphicFramePr>
          <p:nvPr>
            <p:ph idx="1"/>
            <p:extLst>
              <p:ext uri="{D42A27DB-BD31-4B8C-83A1-F6EECF244321}">
                <p14:modId xmlns:p14="http://schemas.microsoft.com/office/powerpoint/2010/main" val="3128571736"/>
              </p:ext>
            </p:extLst>
          </p:nvPr>
        </p:nvGraphicFramePr>
        <p:xfrm>
          <a:off x="5492709" y="356812"/>
          <a:ext cx="6390311" cy="649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310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E5103-3909-56E2-40BC-8A8EDEF871D1}"/>
              </a:ext>
            </a:extLst>
          </p:cNvPr>
          <p:cNvSpPr>
            <a:spLocks noGrp="1"/>
          </p:cNvSpPr>
          <p:nvPr>
            <p:ph type="title"/>
          </p:nvPr>
        </p:nvSpPr>
        <p:spPr>
          <a:xfrm>
            <a:off x="640080" y="325369"/>
            <a:ext cx="4368602" cy="1956841"/>
          </a:xfrm>
        </p:spPr>
        <p:txBody>
          <a:bodyPr anchor="b">
            <a:normAutofit/>
          </a:bodyPr>
          <a:lstStyle/>
          <a:p>
            <a:r>
              <a:rPr lang="en-US" sz="5400" kern="0" dirty="0">
                <a:effectLst/>
                <a:latin typeface="+mn-lt"/>
                <a:ea typeface="Times New Roman" panose="02020603050405020304" pitchFamily="18" charset="0"/>
                <a:cs typeface="Times New Roman" panose="02020603050405020304" pitchFamily="18" charset="0"/>
              </a:rPr>
              <a:t>Key Findings</a:t>
            </a:r>
            <a:endParaRPr lang="en-US" sz="5400" dirty="0">
              <a:latin typeface="+mn-lt"/>
            </a:endParaRP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F42A37-BAC2-C152-840D-007E9C8FBF36}"/>
              </a:ext>
            </a:extLst>
          </p:cNvPr>
          <p:cNvSpPr>
            <a:spLocks noGrp="1"/>
          </p:cNvSpPr>
          <p:nvPr>
            <p:ph idx="1"/>
          </p:nvPr>
        </p:nvSpPr>
        <p:spPr>
          <a:xfrm>
            <a:off x="414338" y="2872899"/>
            <a:ext cx="4469331" cy="3320668"/>
          </a:xfrm>
        </p:spPr>
        <p:txBody>
          <a:bodyPr>
            <a:normAutofit/>
          </a:bodyPr>
          <a:lstStyle/>
          <a:p>
            <a:pPr marL="0" marR="0" lvl="0" indent="0">
              <a:spcBef>
                <a:spcPts val="0"/>
              </a:spcBef>
              <a:spcAft>
                <a:spcPts val="0"/>
              </a:spcAft>
              <a:buSzPts val="1000"/>
              <a:buNone/>
              <a:tabLst>
                <a:tab pos="457200" algn="l"/>
              </a:tabLst>
            </a:pPr>
            <a:r>
              <a:rPr lang="en-US" sz="1800" kern="0" dirty="0">
                <a:effectLst/>
                <a:ea typeface="Times New Roman" panose="02020603050405020304" pitchFamily="18" charset="0"/>
                <a:cs typeface="Times New Roman" panose="02020603050405020304" pitchFamily="18" charset="0"/>
              </a:rPr>
              <a:t>Educational attainment has a strong influence on tech startup clustering</a:t>
            </a:r>
          </a:p>
          <a:p>
            <a:pPr marL="0" marR="0" lvl="0" indent="0">
              <a:spcBef>
                <a:spcPts val="0"/>
              </a:spcBef>
              <a:spcAft>
                <a:spcPts val="0"/>
              </a:spcAft>
              <a:buSzPts val="1000"/>
              <a:buNone/>
              <a:tabLst>
                <a:tab pos="457200" algn="l"/>
              </a:tabLst>
            </a:pPr>
            <a:endParaRPr lang="en-US" sz="1800" kern="0" dirty="0">
              <a:ea typeface="Times New Roman" panose="02020603050405020304" pitchFamily="18" charset="0"/>
              <a:cs typeface="Times New Roman" panose="02020603050405020304" pitchFamily="18" charset="0"/>
            </a:endParaRPr>
          </a:p>
          <a:p>
            <a:pPr marL="0" marR="0" lvl="0" indent="0">
              <a:spcBef>
                <a:spcPts val="0"/>
              </a:spcBef>
              <a:spcAft>
                <a:spcPts val="0"/>
              </a:spcAft>
              <a:buSzPts val="1000"/>
              <a:buNone/>
              <a:tabLst>
                <a:tab pos="457200" algn="l"/>
              </a:tabLst>
            </a:pPr>
            <a:r>
              <a:rPr lang="en-US" sz="1800" kern="0" dirty="0">
                <a:effectLst/>
                <a:ea typeface="Times New Roman" panose="02020603050405020304" pitchFamily="18" charset="0"/>
                <a:cs typeface="Times New Roman" panose="02020603050405020304" pitchFamily="18" charset="0"/>
              </a:rPr>
              <a:t>Santa Monica, Venice, and Downtown Los Angeles have high correlation between the percentage of bachelor's degree holders and the number of tech startups.</a:t>
            </a:r>
            <a:br>
              <a:rPr lang="en-US" sz="1800" kern="0" dirty="0">
                <a:effectLst/>
                <a:ea typeface="Times New Roman" panose="02020603050405020304" pitchFamily="18" charset="0"/>
                <a:cs typeface="Times New Roman" panose="02020603050405020304" pitchFamily="18" charset="0"/>
              </a:rPr>
            </a:br>
            <a:endParaRPr lang="en-US" sz="1800" kern="100" dirty="0">
              <a:effectLst/>
              <a:ea typeface="Calibri" panose="020F0502020204030204" pitchFamily="34" charset="0"/>
              <a:cs typeface="Times New Roman" panose="02020603050405020304" pitchFamily="18" charset="0"/>
            </a:endParaRPr>
          </a:p>
          <a:p>
            <a:pPr marL="0" marR="0" lvl="0" indent="0">
              <a:spcBef>
                <a:spcPts val="0"/>
              </a:spcBef>
              <a:spcAft>
                <a:spcPts val="0"/>
              </a:spcAft>
              <a:buSzPts val="1000"/>
              <a:buNone/>
              <a:tabLst>
                <a:tab pos="457200" algn="l"/>
              </a:tabLst>
            </a:pPr>
            <a:r>
              <a:rPr lang="en-US" sz="1800" kern="0" dirty="0">
                <a:effectLst/>
                <a:ea typeface="Times New Roman" panose="02020603050405020304" pitchFamily="18" charset="0"/>
                <a:cs typeface="Times New Roman" panose="02020603050405020304" pitchFamily="18" charset="0"/>
              </a:rPr>
              <a:t>Tech startup growth will continue in these areas over the next </a:t>
            </a:r>
            <a:r>
              <a:rPr lang="en-US" sz="1800" kern="0" dirty="0">
                <a:ea typeface="Times New Roman" panose="02020603050405020304" pitchFamily="18" charset="0"/>
                <a:cs typeface="Times New Roman" panose="02020603050405020304" pitchFamily="18" charset="0"/>
              </a:rPr>
              <a:t>five </a:t>
            </a:r>
            <a:r>
              <a:rPr lang="en-US" sz="1800" kern="0" dirty="0">
                <a:effectLst/>
                <a:ea typeface="Times New Roman" panose="02020603050405020304" pitchFamily="18" charset="0"/>
                <a:cs typeface="Times New Roman" panose="02020603050405020304" pitchFamily="18" charset="0"/>
              </a:rPr>
              <a:t>years, but slower because of COVID.</a:t>
            </a:r>
            <a:endParaRPr lang="en-US" sz="1800" kern="100" dirty="0">
              <a:effectLst/>
              <a:ea typeface="Calibri" panose="020F0502020204030204" pitchFamily="34" charset="0"/>
              <a:cs typeface="Times New Roman" panose="02020603050405020304" pitchFamily="18" charset="0"/>
            </a:endParaRPr>
          </a:p>
          <a:p>
            <a:endParaRPr lang="en-US" sz="1700" dirty="0"/>
          </a:p>
        </p:txBody>
      </p:sp>
      <p:pic>
        <p:nvPicPr>
          <p:cNvPr id="9" name="Picture 8" descr="Aerial view of Echo Park Lake Los Angeles">
            <a:extLst>
              <a:ext uri="{FF2B5EF4-FFF2-40B4-BE49-F238E27FC236}">
                <a16:creationId xmlns:a16="http://schemas.microsoft.com/office/drawing/2014/main" id="{545AEEB4-5465-493D-CBB3-9907413FFD0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53152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lmtrees against city during sunset">
            <a:extLst>
              <a:ext uri="{FF2B5EF4-FFF2-40B4-BE49-F238E27FC236}">
                <a16:creationId xmlns:a16="http://schemas.microsoft.com/office/drawing/2014/main" id="{DCA03BC4-8150-6F71-724E-5E0EC1B6FFF2}"/>
              </a:ext>
            </a:extLst>
          </p:cNvPr>
          <p:cNvPicPr>
            <a:picLocks noChangeAspect="1"/>
          </p:cNvPicPr>
          <p:nvPr/>
        </p:nvPicPr>
        <p:blipFill>
          <a:blip r:embed="rId2" cstate="screen">
            <a:extLst>
              <a:ext uri="{28A0092B-C50C-407E-A947-70E740481C1C}">
                <a14:useLocalDpi xmlns:a14="http://schemas.microsoft.com/office/drawing/2010/main"/>
              </a:ext>
            </a:extLst>
          </a:blip>
          <a:srcRect r="-1" b="-1"/>
          <a:stretch/>
        </p:blipFill>
        <p:spPr>
          <a:xfrm>
            <a:off x="0"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60D184-2761-BE6B-9AAA-0466A32E813A}"/>
              </a:ext>
            </a:extLst>
          </p:cNvPr>
          <p:cNvSpPr>
            <a:spLocks noGrp="1"/>
          </p:cNvSpPr>
          <p:nvPr>
            <p:ph type="title"/>
          </p:nvPr>
        </p:nvSpPr>
        <p:spPr>
          <a:xfrm>
            <a:off x="7531610" y="193675"/>
            <a:ext cx="4169853" cy="1899912"/>
          </a:xfrm>
        </p:spPr>
        <p:txBody>
          <a:bodyPr>
            <a:normAutofit/>
          </a:bodyPr>
          <a:lstStyle/>
          <a:p>
            <a:r>
              <a:rPr lang="en-US" sz="3700" dirty="0">
                <a:latin typeface="+mn-lt"/>
              </a:rPr>
              <a:t>Recommendations</a:t>
            </a:r>
          </a:p>
        </p:txBody>
      </p:sp>
      <p:sp>
        <p:nvSpPr>
          <p:cNvPr id="3" name="Content Placeholder 2">
            <a:extLst>
              <a:ext uri="{FF2B5EF4-FFF2-40B4-BE49-F238E27FC236}">
                <a16:creationId xmlns:a16="http://schemas.microsoft.com/office/drawing/2014/main" id="{A53B5F4A-277A-A0E2-F062-E50FC0D57390}"/>
              </a:ext>
            </a:extLst>
          </p:cNvPr>
          <p:cNvSpPr>
            <a:spLocks noGrp="1"/>
          </p:cNvSpPr>
          <p:nvPr>
            <p:ph idx="1"/>
          </p:nvPr>
        </p:nvSpPr>
        <p:spPr>
          <a:xfrm>
            <a:off x="7531610" y="1728788"/>
            <a:ext cx="3822189" cy="5129212"/>
          </a:xfrm>
        </p:spPr>
        <p:txBody>
          <a:bodyPr>
            <a:normAutofit fontScale="92500"/>
          </a:bodyPr>
          <a:lstStyle/>
          <a:p>
            <a:pPr marL="342900" marR="0" lvl="0" indent="-342900">
              <a:spcBef>
                <a:spcPts val="0"/>
              </a:spcBef>
              <a:spcAft>
                <a:spcPts val="0"/>
              </a:spcAft>
              <a:buFont typeface="Symbol" pitchFamily="2" charset="2"/>
              <a:buChar char=""/>
            </a:pPr>
            <a:r>
              <a:rPr lang="en-US" sz="2200" b="1" kern="0" dirty="0">
                <a:effectLst/>
                <a:latin typeface="Calibri" panose="020F0502020204030204" pitchFamily="34" charset="0"/>
                <a:ea typeface="Times New Roman" panose="02020603050405020304" pitchFamily="18" charset="0"/>
                <a:cs typeface="Calibri" panose="020F0502020204030204" pitchFamily="34" charset="0"/>
              </a:rPr>
              <a:t>Increase investment in educational infrastructure</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 in areas like Santa Monica and Venice to further foster the growth of tech startups.</a:t>
            </a:r>
            <a:br>
              <a:rPr lang="en-US" sz="2200" kern="0" dirty="0">
                <a:effectLst/>
                <a:latin typeface="Calibri" panose="020F0502020204030204" pitchFamily="34" charset="0"/>
                <a:ea typeface="Times New Roman" panose="02020603050405020304" pitchFamily="18" charset="0"/>
                <a:cs typeface="Calibri" panose="020F0502020204030204" pitchFamily="34" charset="0"/>
              </a:rPr>
            </a:b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Symbol" pitchFamily="2" charset="2"/>
              <a:buChar char=""/>
            </a:pPr>
            <a:r>
              <a:rPr lang="en-US" sz="2200" b="1" kern="0" dirty="0">
                <a:effectLst/>
                <a:latin typeface="Calibri" panose="020F0502020204030204" pitchFamily="34" charset="0"/>
                <a:ea typeface="Times New Roman" panose="02020603050405020304" pitchFamily="18" charset="0"/>
                <a:cs typeface="Calibri" panose="020F0502020204030204" pitchFamily="34" charset="0"/>
              </a:rPr>
              <a:t>Develop targeted urban development policies</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 that align educational opportunities with business incentives, particularly in areas with high potential for tech growth.</a:t>
            </a:r>
            <a:br>
              <a:rPr lang="en-US" sz="2200" kern="0" dirty="0">
                <a:effectLst/>
                <a:latin typeface="Calibri" panose="020F0502020204030204" pitchFamily="34" charset="0"/>
                <a:ea typeface="Times New Roman" panose="02020603050405020304" pitchFamily="18" charset="0"/>
                <a:cs typeface="Calibri" panose="020F0502020204030204" pitchFamily="34" charset="0"/>
              </a:rPr>
            </a:b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Symbol" pitchFamily="2" charset="2"/>
              <a:buChar char=""/>
            </a:pPr>
            <a:r>
              <a:rPr lang="en-US" sz="2200" b="1" kern="0" dirty="0">
                <a:effectLst/>
                <a:latin typeface="Calibri" panose="020F0502020204030204" pitchFamily="34" charset="0"/>
                <a:ea typeface="Times New Roman" panose="02020603050405020304" pitchFamily="18" charset="0"/>
                <a:cs typeface="Calibri" panose="020F0502020204030204" pitchFamily="34" charset="0"/>
              </a:rPr>
              <a:t>Monitor changes in tech startup clustering</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 over time to adjust policies dynamically, ensuring continued support for the tech sector in key areas.</a:t>
            </a: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10779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71094" y="0"/>
            <a:ext cx="3438144" cy="805374"/>
          </a:xfrm>
        </p:spPr>
        <p:txBody>
          <a:bodyPr anchor="b">
            <a:normAutofit/>
          </a:bodyPr>
          <a:lstStyle/>
          <a:p>
            <a:r>
              <a:rPr lang="en-US" sz="2800" dirty="0"/>
              <a:t>OBJECTIVE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44130" y="1124070"/>
            <a:ext cx="3810649" cy="4946548"/>
          </a:xfrm>
        </p:spPr>
        <p:txBody>
          <a:bodyPr anchor="t">
            <a:normAutofit lnSpcReduction="10000"/>
          </a:bodyPr>
          <a:lstStyle/>
          <a:p>
            <a:pPr>
              <a:spcBef>
                <a:spcPts val="0"/>
              </a:spcBef>
            </a:pPr>
            <a:r>
              <a:rPr lang="en-US" sz="1800" kern="0" dirty="0">
                <a:effectLst/>
                <a:ea typeface="Times New Roman" panose="02020603050405020304" pitchFamily="18" charset="0"/>
                <a:cs typeface="Times New Roman" panose="02020603050405020304" pitchFamily="18" charset="0"/>
              </a:rPr>
              <a:t>Predict the future spatial distribution of technology startups in Los Angeles to inform urban, education &amp; economic policies.</a:t>
            </a:r>
          </a:p>
          <a:p>
            <a:pPr>
              <a:spcBef>
                <a:spcPts val="0"/>
              </a:spcBef>
            </a:pPr>
            <a:endParaRPr lang="en-US" sz="1800" kern="0" dirty="0">
              <a:effectLst/>
              <a:ea typeface="Times New Roman" panose="02020603050405020304" pitchFamily="18" charset="0"/>
              <a:cs typeface="Times New Roman" panose="02020603050405020304" pitchFamily="18" charset="0"/>
            </a:endParaRPr>
          </a:p>
          <a:p>
            <a:pPr marR="0">
              <a:spcBef>
                <a:spcPts val="0"/>
              </a:spcBef>
              <a:spcAft>
                <a:spcPts val="0"/>
              </a:spcAft>
            </a:pPr>
            <a:r>
              <a:rPr lang="en-US" sz="1800" kern="0" dirty="0">
                <a:cs typeface="Times New Roman" panose="02020603050405020304" pitchFamily="18" charset="0"/>
              </a:rPr>
              <a:t>Analysis is based on business, registration data, educational attainment metrics, and temporal factors. </a:t>
            </a:r>
          </a:p>
          <a:p>
            <a:pPr marR="0">
              <a:spcBef>
                <a:spcPts val="0"/>
              </a:spcBef>
              <a:spcAft>
                <a:spcPts val="0"/>
              </a:spcAft>
            </a:pPr>
            <a:endParaRPr lang="en-US" sz="1800" kern="0" dirty="0">
              <a:cs typeface="Times New Roman" panose="02020603050405020304" pitchFamily="18" charset="0"/>
            </a:endParaRPr>
          </a:p>
          <a:p>
            <a:pPr marR="0">
              <a:spcBef>
                <a:spcPts val="0"/>
              </a:spcBef>
              <a:spcAft>
                <a:spcPts val="0"/>
              </a:spcAft>
            </a:pPr>
            <a:r>
              <a:rPr lang="en-US" sz="1800" kern="0" dirty="0">
                <a:cs typeface="Times New Roman" panose="02020603050405020304" pitchFamily="18" charset="0"/>
              </a:rPr>
              <a:t>Analysis confined to Santa Monica, Venice, Westside L.A., Downtown by Zip Codes (to increase performance efficiency)</a:t>
            </a:r>
          </a:p>
          <a:p>
            <a:pPr marL="0" marR="0">
              <a:spcBef>
                <a:spcPts val="0"/>
              </a:spcBef>
              <a:spcAft>
                <a:spcPts val="0"/>
              </a:spcAft>
            </a:pPr>
            <a:endParaRPr lang="en-US" sz="1800" kern="0" dirty="0">
              <a:effectLst/>
              <a:ea typeface="Times New Roman" panose="02020603050405020304" pitchFamily="18" charset="0"/>
              <a:cs typeface="Times New Roman" panose="02020603050405020304" pitchFamily="18" charset="0"/>
            </a:endParaRPr>
          </a:p>
          <a:p>
            <a:pPr>
              <a:spcBef>
                <a:spcPts val="0"/>
              </a:spcBef>
            </a:pPr>
            <a:r>
              <a:rPr lang="en-US" sz="1800" kern="0" dirty="0">
                <a:cs typeface="Times New Roman" panose="02020603050405020304" pitchFamily="18" charset="0"/>
              </a:rPr>
              <a:t>Tech companies rely on an educated workforce to thrive. Knowing the types of technology startups that will develop in the coming years will inform the allocation of energy and resources in coming years.</a:t>
            </a:r>
          </a:p>
        </p:txBody>
      </p:sp>
      <p:pic>
        <p:nvPicPr>
          <p:cNvPr id="7" name="Picture 6" descr="Palm tree-lined street Los Angeles">
            <a:extLst>
              <a:ext uri="{FF2B5EF4-FFF2-40B4-BE49-F238E27FC236}">
                <a16:creationId xmlns:a16="http://schemas.microsoft.com/office/drawing/2014/main" id="{C8656802-7BB5-9E6F-2F68-8FDF6B68B2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0330" y="402687"/>
            <a:ext cx="7897367" cy="5667931"/>
          </a:xfrm>
          <a:prstGeom prst="rect">
            <a:avLst/>
          </a:prstGeom>
        </p:spPr>
      </p:pic>
    </p:spTree>
    <p:extLst>
      <p:ext uri="{BB962C8B-B14F-4D97-AF65-F5344CB8AC3E}">
        <p14:creationId xmlns:p14="http://schemas.microsoft.com/office/powerpoint/2010/main" val="283972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ACB24-ADF7-374A-74C7-75B558D99004}"/>
              </a:ext>
            </a:extLst>
          </p:cNvPr>
          <p:cNvSpPr>
            <a:spLocks noGrp="1"/>
          </p:cNvSpPr>
          <p:nvPr>
            <p:ph type="title"/>
          </p:nvPr>
        </p:nvSpPr>
        <p:spPr>
          <a:xfrm>
            <a:off x="1545336" y="559186"/>
            <a:ext cx="4187952" cy="1263108"/>
          </a:xfrm>
        </p:spPr>
        <p:txBody>
          <a:bodyPr>
            <a:normAutofit/>
          </a:bodyPr>
          <a:lstStyle/>
          <a:p>
            <a:pPr algn="ctr"/>
            <a:r>
              <a:rPr lang="en-US" b="1" dirty="0"/>
              <a:t>Data Sources </a:t>
            </a:r>
          </a:p>
        </p:txBody>
      </p:sp>
      <p:pic>
        <p:nvPicPr>
          <p:cNvPr id="8" name="Content Placeholder 7" descr="Asian student writing on blackboard with chalk in classroom">
            <a:extLst>
              <a:ext uri="{FF2B5EF4-FFF2-40B4-BE49-F238E27FC236}">
                <a16:creationId xmlns:a16="http://schemas.microsoft.com/office/drawing/2014/main" id="{138F6E7E-1B30-7CFA-AB9B-664322DAEBE0}"/>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986016" y="41296"/>
            <a:ext cx="5097780" cy="3005661"/>
          </a:xfrm>
        </p:spPr>
      </p:pic>
      <p:sp>
        <p:nvSpPr>
          <p:cNvPr id="6" name="Content Placeholder 5">
            <a:extLst>
              <a:ext uri="{FF2B5EF4-FFF2-40B4-BE49-F238E27FC236}">
                <a16:creationId xmlns:a16="http://schemas.microsoft.com/office/drawing/2014/main" id="{47033C79-B021-AE78-D50C-05BD5D6D3C14}"/>
              </a:ext>
            </a:extLst>
          </p:cNvPr>
          <p:cNvSpPr>
            <a:spLocks noGrp="1"/>
          </p:cNvSpPr>
          <p:nvPr>
            <p:ph sz="half" idx="2"/>
          </p:nvPr>
        </p:nvSpPr>
        <p:spPr>
          <a:xfrm>
            <a:off x="274320" y="2852928"/>
            <a:ext cx="11649456" cy="3643183"/>
          </a:xfrm>
        </p:spPr>
        <p:txBody>
          <a:bodyPr>
            <a:normAutofit fontScale="92500" lnSpcReduction="10000"/>
          </a:bodyPr>
          <a:lstStyle/>
          <a:p>
            <a:pPr marL="0" marR="0" lvl="0" indent="0">
              <a:spcBef>
                <a:spcPts val="0"/>
              </a:spcBef>
              <a:spcAft>
                <a:spcPts val="0"/>
              </a:spcAft>
              <a:buNone/>
              <a:tabLst>
                <a:tab pos="457200" algn="l"/>
              </a:tabLst>
            </a:pPr>
            <a:endParaRPr lang="en-US" sz="24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spcBef>
                <a:spcPts val="0"/>
              </a:spcBef>
              <a:spcAft>
                <a:spcPts val="0"/>
              </a:spcAft>
              <a:buNone/>
              <a:tabLst>
                <a:tab pos="457200" algn="l"/>
              </a:tabLst>
            </a:pPr>
            <a:r>
              <a:rPr lang="en-US" sz="2400" b="1" kern="0" dirty="0">
                <a:effectLst/>
                <a:ea typeface="Times New Roman" panose="02020603050405020304" pitchFamily="18" charset="0"/>
                <a:cs typeface="Times New Roman" panose="02020603050405020304" pitchFamily="18" charset="0"/>
              </a:rPr>
              <a:t>Business Registrations</a:t>
            </a:r>
            <a:br>
              <a:rPr lang="en-US" sz="2400" kern="0" dirty="0">
                <a:effectLst/>
                <a:ea typeface="Times New Roman" panose="02020603050405020304" pitchFamily="18" charset="0"/>
                <a:cs typeface="Times New Roman" panose="02020603050405020304" pitchFamily="18" charset="0"/>
              </a:rPr>
            </a:br>
            <a:r>
              <a:rPr lang="en-US" sz="2400" kern="0" dirty="0">
                <a:effectLst/>
                <a:ea typeface="Times New Roman" panose="02020603050405020304" pitchFamily="18" charset="0"/>
                <a:cs typeface="Times New Roman" panose="02020603050405020304" pitchFamily="18" charset="0"/>
              </a:rPr>
              <a:t>Dataset includes business registration information categorized by NAICS codes, zip codes, geographic coordinates (latitude, longitude), and registration dates.</a:t>
            </a:r>
            <a:br>
              <a:rPr lang="en-US" sz="2400" kern="100" dirty="0">
                <a:ea typeface="Times New Roman" panose="02020603050405020304" pitchFamily="18" charset="0"/>
                <a:cs typeface="Times New Roman" panose="02020603050405020304" pitchFamily="18" charset="0"/>
              </a:rPr>
            </a:br>
            <a:br>
              <a:rPr lang="en-US" sz="2400" kern="100" dirty="0">
                <a:ea typeface="Times New Roman" panose="02020603050405020304" pitchFamily="18" charset="0"/>
                <a:cs typeface="Times New Roman" panose="02020603050405020304" pitchFamily="18" charset="0"/>
              </a:rPr>
            </a:br>
            <a:r>
              <a:rPr lang="en-US" sz="1800" b="1" kern="0" dirty="0">
                <a:effectLst/>
                <a:ea typeface="Times New Roman" panose="02020603050405020304" pitchFamily="18" charset="0"/>
                <a:cs typeface="Times New Roman" panose="02020603050405020304" pitchFamily="18" charset="0"/>
              </a:rPr>
              <a:t>Site</a:t>
            </a:r>
            <a:r>
              <a:rPr lang="en-US" sz="1800" kern="0" dirty="0">
                <a:effectLst/>
                <a:ea typeface="Times New Roman" panose="02020603050405020304" pitchFamily="18" charset="0"/>
                <a:cs typeface="Times New Roman" panose="02020603050405020304" pitchFamily="18" charset="0"/>
              </a:rPr>
              <a:t>: https://</a:t>
            </a:r>
            <a:r>
              <a:rPr lang="en-US" sz="1800" kern="0" dirty="0" err="1">
                <a:effectLst/>
                <a:ea typeface="Times New Roman" panose="02020603050405020304" pitchFamily="18" charset="0"/>
                <a:cs typeface="Times New Roman" panose="02020603050405020304" pitchFamily="18" charset="0"/>
              </a:rPr>
              <a:t>data.lacity.org</a:t>
            </a:r>
            <a:r>
              <a:rPr lang="en-US" sz="1800" kern="0" dirty="0">
                <a:effectLst/>
                <a:ea typeface="Times New Roman" panose="02020603050405020304" pitchFamily="18" charset="0"/>
                <a:cs typeface="Times New Roman" panose="02020603050405020304" pitchFamily="18" charset="0"/>
              </a:rPr>
              <a:t>/Administration-Finance/Listing-of-Active-Businesses/6rrh-rzua/data</a:t>
            </a:r>
          </a:p>
          <a:p>
            <a:pPr marL="742950" marR="0" lvl="1" indent="-285750">
              <a:spcBef>
                <a:spcPts val="0"/>
              </a:spcBef>
              <a:spcAft>
                <a:spcPts val="0"/>
              </a:spcAft>
              <a:buSzPts val="1000"/>
              <a:buFont typeface="Courier New" panose="02070309020205020404" pitchFamily="49" charset="0"/>
              <a:buChar char="o"/>
              <a:tabLst>
                <a:tab pos="914400" algn="l"/>
              </a:tabLst>
            </a:pPr>
            <a:endParaRPr lang="en-US" u="sng" kern="0" dirty="0">
              <a:solidFill>
                <a:srgbClr val="0000FF"/>
              </a:solidFill>
              <a:ea typeface="Calibri" panose="020F0502020204030204" pitchFamily="34" charset="0"/>
              <a:cs typeface="Times New Roman" panose="02020603050405020304" pitchFamily="18" charset="0"/>
            </a:endParaRPr>
          </a:p>
          <a:p>
            <a:pPr marL="0" marR="0" lvl="0" indent="0">
              <a:spcBef>
                <a:spcPts val="0"/>
              </a:spcBef>
              <a:spcAft>
                <a:spcPts val="0"/>
              </a:spcAft>
              <a:buNone/>
              <a:tabLst>
                <a:tab pos="457200" algn="l"/>
              </a:tabLst>
            </a:pPr>
            <a:endParaRPr lang="en-US" sz="2400" b="1" kern="0" dirty="0">
              <a:effectLst/>
              <a:ea typeface="Times New Roman" panose="02020603050405020304" pitchFamily="18" charset="0"/>
              <a:cs typeface="Times New Roman" panose="02020603050405020304" pitchFamily="18" charset="0"/>
            </a:endParaRPr>
          </a:p>
          <a:p>
            <a:pPr marL="0" marR="0" lvl="0" indent="0">
              <a:spcBef>
                <a:spcPts val="0"/>
              </a:spcBef>
              <a:spcAft>
                <a:spcPts val="0"/>
              </a:spcAft>
              <a:buNone/>
              <a:tabLst>
                <a:tab pos="457200" algn="l"/>
              </a:tabLst>
            </a:pPr>
            <a:r>
              <a:rPr lang="en-US" sz="2400" b="1" kern="0" dirty="0">
                <a:effectLst/>
                <a:ea typeface="Times New Roman" panose="02020603050405020304" pitchFamily="18" charset="0"/>
                <a:cs typeface="Times New Roman" panose="02020603050405020304" pitchFamily="18" charset="0"/>
              </a:rPr>
              <a:t>Educational Attainment</a:t>
            </a:r>
            <a:br>
              <a:rPr lang="en-US" sz="2400" kern="0" dirty="0">
                <a:effectLst/>
                <a:ea typeface="Times New Roman" panose="02020603050405020304" pitchFamily="18" charset="0"/>
                <a:cs typeface="Times New Roman" panose="02020603050405020304" pitchFamily="18" charset="0"/>
              </a:rPr>
            </a:br>
            <a:r>
              <a:rPr lang="en-US" sz="2400" kern="0" dirty="0">
                <a:effectLst/>
                <a:ea typeface="Times New Roman" panose="02020603050405020304" pitchFamily="18" charset="0"/>
                <a:cs typeface="Times New Roman" panose="02020603050405020304" pitchFamily="18" charset="0"/>
              </a:rPr>
              <a:t>Metrics on educational attainment (e.g., percentage of the </a:t>
            </a:r>
          </a:p>
          <a:p>
            <a:pPr marL="0" marR="0" lvl="0" indent="0">
              <a:spcBef>
                <a:spcPts val="0"/>
              </a:spcBef>
              <a:spcAft>
                <a:spcPts val="0"/>
              </a:spcAft>
              <a:buNone/>
              <a:tabLst>
                <a:tab pos="457200" algn="l"/>
              </a:tabLst>
            </a:pPr>
            <a:r>
              <a:rPr lang="en-US" sz="2400" kern="0" dirty="0">
                <a:ea typeface="Times New Roman" panose="02020603050405020304" pitchFamily="18" charset="0"/>
                <a:cs typeface="Times New Roman" panose="02020603050405020304" pitchFamily="18" charset="0"/>
              </a:rPr>
              <a:t> </a:t>
            </a:r>
            <a:r>
              <a:rPr lang="en-US" sz="2400" kern="0" dirty="0">
                <a:effectLst/>
                <a:ea typeface="Times New Roman" panose="02020603050405020304" pitchFamily="18" charset="0"/>
                <a:cs typeface="Times New Roman" panose="02020603050405020304" pitchFamily="18" charset="0"/>
              </a:rPr>
              <a:t>population with bachelor's degrees or high school diplomas) by zip code.</a:t>
            </a:r>
            <a:r>
              <a:rPr lang="en-US" sz="2400" kern="100" dirty="0">
                <a:ea typeface="Times New Roman" panose="02020603050405020304" pitchFamily="18" charset="0"/>
                <a:cs typeface="Times New Roman" panose="02020603050405020304" pitchFamily="18" charset="0"/>
              </a:rPr>
              <a:t> </a:t>
            </a:r>
          </a:p>
          <a:p>
            <a:pPr marL="0" marR="0" lvl="0" indent="0">
              <a:spcBef>
                <a:spcPts val="0"/>
              </a:spcBef>
              <a:spcAft>
                <a:spcPts val="0"/>
              </a:spcAft>
              <a:buNone/>
              <a:tabLst>
                <a:tab pos="457200" algn="l"/>
              </a:tabLst>
            </a:pPr>
            <a:endParaRPr lang="en-US" sz="1800" b="1" kern="0" dirty="0">
              <a:cs typeface="Times New Roman" panose="02020603050405020304" pitchFamily="18" charset="0"/>
            </a:endParaRPr>
          </a:p>
          <a:p>
            <a:pPr marL="0" marR="0" lvl="0" indent="0">
              <a:spcBef>
                <a:spcPts val="0"/>
              </a:spcBef>
              <a:spcAft>
                <a:spcPts val="0"/>
              </a:spcAft>
              <a:buNone/>
              <a:tabLst>
                <a:tab pos="457200" algn="l"/>
              </a:tabLst>
            </a:pPr>
            <a:r>
              <a:rPr lang="en-US" sz="1800" b="1" kern="0" dirty="0">
                <a:cs typeface="Times New Roman" panose="02020603050405020304" pitchFamily="18" charset="0"/>
              </a:rPr>
              <a:t>Site:</a:t>
            </a:r>
            <a:r>
              <a:rPr lang="en-US" sz="1800" kern="0" dirty="0">
                <a:cs typeface="Times New Roman" panose="02020603050405020304" pitchFamily="18" charset="0"/>
              </a:rPr>
              <a:t> https://</a:t>
            </a:r>
            <a:r>
              <a:rPr lang="en-US" sz="1800" kern="0" dirty="0" err="1">
                <a:cs typeface="Times New Roman" panose="02020603050405020304" pitchFamily="18" charset="0"/>
              </a:rPr>
              <a:t>data.census.gov</a:t>
            </a:r>
            <a:r>
              <a:rPr lang="en-US" sz="1800" kern="0" dirty="0">
                <a:cs typeface="Times New Roman" panose="02020603050405020304" pitchFamily="18" charset="0"/>
              </a:rPr>
              <a:t>/</a:t>
            </a:r>
            <a:r>
              <a:rPr lang="en-US" sz="1800" kern="0" dirty="0" err="1">
                <a:cs typeface="Times New Roman" panose="02020603050405020304" pitchFamily="18" charset="0"/>
              </a:rPr>
              <a:t>table?q</a:t>
            </a:r>
            <a:r>
              <a:rPr lang="en-US" sz="1800" kern="0" dirty="0">
                <a:cs typeface="Times New Roman" panose="02020603050405020304" pitchFamily="18" charset="0"/>
              </a:rPr>
              <a:t>=educational%20attainment%20by%20zip%20code&amp;g=010XX00US_050XX00US06037</a:t>
            </a:r>
          </a:p>
          <a:p>
            <a:endParaRPr lang="en-US" dirty="0"/>
          </a:p>
        </p:txBody>
      </p:sp>
    </p:spTree>
    <p:extLst>
      <p:ext uri="{BB962C8B-B14F-4D97-AF65-F5344CB8AC3E}">
        <p14:creationId xmlns:p14="http://schemas.microsoft.com/office/powerpoint/2010/main" val="128681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57" y="0"/>
            <a:ext cx="8668492"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753856" y="18288"/>
            <a:ext cx="3438144" cy="1124712"/>
          </a:xfrm>
        </p:spPr>
        <p:txBody>
          <a:bodyPr anchor="b">
            <a:normAutofit/>
          </a:bodyPr>
          <a:lstStyle/>
          <a:p>
            <a:r>
              <a:rPr lang="en-US" sz="2800" b="1" dirty="0"/>
              <a:t>TECH BUSINESSES</a:t>
            </a:r>
            <a:br>
              <a:rPr lang="en-US" sz="2800" b="1" dirty="0"/>
            </a:br>
            <a:r>
              <a:rPr lang="en-US" sz="2800" b="1" dirty="0"/>
              <a:t>       2011-2024</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795331" y="1433512"/>
            <a:ext cx="3107249" cy="5406200"/>
          </a:xfrm>
        </p:spPr>
        <p:txBody>
          <a:bodyPr anchor="t">
            <a:normAutofit/>
          </a:bodyPr>
          <a:lstStyle/>
          <a:p>
            <a:pPr marL="0" indent="0">
              <a:buNone/>
            </a:pPr>
            <a:endParaRPr lang="en-US" sz="1700" dirty="0"/>
          </a:p>
          <a:p>
            <a:r>
              <a:rPr lang="en-US" sz="1700" dirty="0"/>
              <a:t>Classified by NAICS Code in Govt. Census.</a:t>
            </a:r>
          </a:p>
          <a:p>
            <a:r>
              <a:rPr lang="en-US" sz="1700" dirty="0"/>
              <a:t>General Consulting Services (541600) and Environmental Consulting Services (541620) are majority classifications.</a:t>
            </a:r>
          </a:p>
          <a:p>
            <a:r>
              <a:rPr lang="en-US" sz="1700" dirty="0"/>
              <a:t>Filtered non-performing NAICS through EDA &amp; Preprocessing</a:t>
            </a:r>
          </a:p>
          <a:p>
            <a:r>
              <a:rPr lang="en-US" sz="1700" dirty="0"/>
              <a:t>Major drop starting in 2020 (COVID era). Years 2023, 2024 </a:t>
            </a:r>
            <a:r>
              <a:rPr lang="en-US" sz="1700" dirty="0" err="1"/>
              <a:t>elimina</a:t>
            </a:r>
            <a:endParaRPr lang="en-US" sz="1700" dirty="0"/>
          </a:p>
          <a:p>
            <a:r>
              <a:rPr lang="en-US" sz="1700" dirty="0"/>
              <a:t>Data includes geospatial coordinates for clustering predictions.</a:t>
            </a:r>
          </a:p>
        </p:txBody>
      </p:sp>
      <p:pic>
        <p:nvPicPr>
          <p:cNvPr id="7" name="Picture 6" descr="A graph of a number of businesses formed each year&#10;&#10;Description automatically generated">
            <a:extLst>
              <a:ext uri="{FF2B5EF4-FFF2-40B4-BE49-F238E27FC236}">
                <a16:creationId xmlns:a16="http://schemas.microsoft.com/office/drawing/2014/main" id="{2D843EC7-6B2D-510B-5250-4F654F7ED5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839" y="949706"/>
            <a:ext cx="8195932" cy="5327650"/>
          </a:xfrm>
          <a:prstGeom prst="rect">
            <a:avLst/>
          </a:prstGeom>
        </p:spPr>
      </p:pic>
    </p:spTree>
    <p:extLst>
      <p:ext uri="{BB962C8B-B14F-4D97-AF65-F5344CB8AC3E}">
        <p14:creationId xmlns:p14="http://schemas.microsoft.com/office/powerpoint/2010/main" val="228158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57" y="0"/>
            <a:ext cx="8668492"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753856" y="18288"/>
            <a:ext cx="3438144" cy="1124712"/>
          </a:xfrm>
        </p:spPr>
        <p:txBody>
          <a:bodyPr anchor="b">
            <a:normAutofit/>
          </a:bodyPr>
          <a:lstStyle/>
          <a:p>
            <a:r>
              <a:rPr lang="en-US" sz="2800" b="1" dirty="0"/>
              <a:t>EDUCATION LEVELS</a:t>
            </a:r>
            <a:br>
              <a:rPr lang="en-US" sz="2800" b="1" dirty="0"/>
            </a:br>
            <a:r>
              <a:rPr lang="en-US" sz="2800" b="1" dirty="0"/>
              <a:t>2011 - 2022</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795331" y="1433512"/>
            <a:ext cx="3107249" cy="5406200"/>
          </a:xfrm>
        </p:spPr>
        <p:txBody>
          <a:bodyPr anchor="t">
            <a:normAutofit/>
          </a:bodyPr>
          <a:lstStyle/>
          <a:p>
            <a:r>
              <a:rPr lang="en-US" sz="1700" dirty="0"/>
              <a:t>Education Levels provided by age groups. </a:t>
            </a:r>
          </a:p>
          <a:p>
            <a:r>
              <a:rPr lang="en-US" sz="1700" dirty="0"/>
              <a:t>Highest predictive category - Pop 65+ Bachelors</a:t>
            </a:r>
          </a:p>
          <a:p>
            <a:r>
              <a:rPr lang="en-US" sz="1700" dirty="0"/>
              <a:t>Notable drop in education attainment during 2019-2020 (COVID era), then increase</a:t>
            </a:r>
          </a:p>
          <a:p>
            <a:r>
              <a:rPr lang="en-US" sz="1700" dirty="0"/>
              <a:t>Anomaly made predictions more difficult, challenging cross validation.</a:t>
            </a:r>
          </a:p>
          <a:p>
            <a:r>
              <a:rPr lang="en-US" sz="1700" dirty="0"/>
              <a:t>EDA &amp; Preprocessing indicated those only attending high school weren’t predictive.</a:t>
            </a:r>
          </a:p>
          <a:p>
            <a:r>
              <a:rPr lang="en-US" sz="1700" dirty="0"/>
              <a:t>No data for 2023, 2024</a:t>
            </a:r>
          </a:p>
        </p:txBody>
      </p:sp>
      <p:pic>
        <p:nvPicPr>
          <p:cNvPr id="5" name="Picture 4" descr="A graph of different colored lines&#10;&#10;Description automatically generated">
            <a:extLst>
              <a:ext uri="{FF2B5EF4-FFF2-40B4-BE49-F238E27FC236}">
                <a16:creationId xmlns:a16="http://schemas.microsoft.com/office/drawing/2014/main" id="{08C70A8F-2904-1054-AD9A-155E504D58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815" y="787522"/>
            <a:ext cx="8122689" cy="5282946"/>
          </a:xfrm>
          <a:prstGeom prst="rect">
            <a:avLst/>
          </a:prstGeom>
        </p:spPr>
      </p:pic>
    </p:spTree>
    <p:extLst>
      <p:ext uri="{BB962C8B-B14F-4D97-AF65-F5344CB8AC3E}">
        <p14:creationId xmlns:p14="http://schemas.microsoft.com/office/powerpoint/2010/main" val="247978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8F7C-8D84-560F-2BDE-AA4C9D088486}"/>
              </a:ext>
            </a:extLst>
          </p:cNvPr>
          <p:cNvSpPr>
            <a:spLocks noGrp="1"/>
          </p:cNvSpPr>
          <p:nvPr>
            <p:ph type="title"/>
          </p:nvPr>
        </p:nvSpPr>
        <p:spPr>
          <a:xfrm>
            <a:off x="600075" y="465139"/>
            <a:ext cx="3962816" cy="1325563"/>
          </a:xfrm>
        </p:spPr>
        <p:txBody>
          <a:bodyPr/>
          <a:lstStyle/>
          <a:p>
            <a:r>
              <a:rPr lang="en-US" b="1" dirty="0"/>
              <a:t>Correlation Heatmap</a:t>
            </a:r>
          </a:p>
        </p:txBody>
      </p:sp>
      <p:pic>
        <p:nvPicPr>
          <p:cNvPr id="5" name="Content Placeholder 4" descr="A screen shot of a chart&#10;&#10;Description automatically generated">
            <a:extLst>
              <a:ext uri="{FF2B5EF4-FFF2-40B4-BE49-F238E27FC236}">
                <a16:creationId xmlns:a16="http://schemas.microsoft.com/office/drawing/2014/main" id="{DA037BDC-A3A2-12E9-DD9A-815EAF25142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354800" y="157161"/>
            <a:ext cx="7445217" cy="6557963"/>
          </a:xfrm>
          <a:prstGeom prst="rect">
            <a:avLst/>
          </a:prstGeom>
        </p:spPr>
      </p:pic>
      <p:sp>
        <p:nvSpPr>
          <p:cNvPr id="7" name="TextBox 6">
            <a:extLst>
              <a:ext uri="{FF2B5EF4-FFF2-40B4-BE49-F238E27FC236}">
                <a16:creationId xmlns:a16="http://schemas.microsoft.com/office/drawing/2014/main" id="{3602A820-DB37-5C43-6C37-4C9E29B80E42}"/>
              </a:ext>
            </a:extLst>
          </p:cNvPr>
          <p:cNvSpPr txBox="1"/>
          <p:nvPr/>
        </p:nvSpPr>
        <p:spPr>
          <a:xfrm>
            <a:off x="326765" y="1958814"/>
            <a:ext cx="3907513"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Shows </a:t>
            </a:r>
            <a:r>
              <a:rPr lang="en-US" sz="1800" b="1" kern="0" dirty="0">
                <a:effectLst/>
                <a:latin typeface="Calibri" panose="020F0502020204030204" pitchFamily="34" charset="0"/>
                <a:ea typeface="Times New Roman" panose="02020603050405020304" pitchFamily="18" charset="0"/>
                <a:cs typeface="Times New Roman" panose="02020603050405020304" pitchFamily="18" charset="0"/>
              </a:rPr>
              <a:t>strong</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 positive correlation between areas with a higher percentage of bachelor's degrees and tech startups.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01149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0DD1-449B-5703-12AA-C37F2B0C1B30}"/>
              </a:ext>
            </a:extLst>
          </p:cNvPr>
          <p:cNvSpPr>
            <a:spLocks noGrp="1"/>
          </p:cNvSpPr>
          <p:nvPr>
            <p:ph type="title"/>
          </p:nvPr>
        </p:nvSpPr>
        <p:spPr>
          <a:xfrm>
            <a:off x="600075" y="340710"/>
            <a:ext cx="2047875" cy="701732"/>
          </a:xfrm>
        </p:spPr>
        <p:txBody>
          <a:bodyPr/>
          <a:lstStyle/>
          <a:p>
            <a:r>
              <a:rPr lang="en-US" dirty="0"/>
              <a:t>PCA</a:t>
            </a:r>
          </a:p>
        </p:txBody>
      </p:sp>
      <p:pic>
        <p:nvPicPr>
          <p:cNvPr id="13" name="Content Placeholder 12" descr="A graph with numbers and a number of people&#10;&#10;Description automatically generated with medium confidence">
            <a:extLst>
              <a:ext uri="{FF2B5EF4-FFF2-40B4-BE49-F238E27FC236}">
                <a16:creationId xmlns:a16="http://schemas.microsoft.com/office/drawing/2014/main" id="{C11B5A22-444E-47CF-780C-56CCB694A209}"/>
              </a:ext>
            </a:extLst>
          </p:cNvPr>
          <p:cNvPicPr>
            <a:picLocks noGrp="1" noChangeAspect="1"/>
          </p:cNvPicPr>
          <p:nvPr>
            <p:ph idx="1"/>
          </p:nvPr>
        </p:nvPicPr>
        <p:blipFill>
          <a:blip r:embed="rId2"/>
          <a:stretch>
            <a:fillRect/>
          </a:stretch>
        </p:blipFill>
        <p:spPr>
          <a:xfrm>
            <a:off x="3714750" y="2566194"/>
            <a:ext cx="4762500" cy="2870200"/>
          </a:xfrm>
        </p:spPr>
      </p:pic>
      <p:pic>
        <p:nvPicPr>
          <p:cNvPr id="15" name="Picture 14" descr="A graph with a dotted line&#10;&#10;Description automatically generated">
            <a:extLst>
              <a:ext uri="{FF2B5EF4-FFF2-40B4-BE49-F238E27FC236}">
                <a16:creationId xmlns:a16="http://schemas.microsoft.com/office/drawing/2014/main" id="{42D66D76-4013-05EF-C988-08054C7940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155" y="3021045"/>
            <a:ext cx="5737969" cy="3687740"/>
          </a:xfrm>
          <a:prstGeom prst="rect">
            <a:avLst/>
          </a:prstGeom>
        </p:spPr>
      </p:pic>
      <p:sp>
        <p:nvSpPr>
          <p:cNvPr id="16" name="TextBox 15">
            <a:extLst>
              <a:ext uri="{FF2B5EF4-FFF2-40B4-BE49-F238E27FC236}">
                <a16:creationId xmlns:a16="http://schemas.microsoft.com/office/drawing/2014/main" id="{053EE468-51BF-B3BD-E569-F70479CD87D7}"/>
              </a:ext>
            </a:extLst>
          </p:cNvPr>
          <p:cNvSpPr txBox="1"/>
          <p:nvPr/>
        </p:nvSpPr>
        <p:spPr>
          <a:xfrm>
            <a:off x="5953124" y="340710"/>
            <a:ext cx="4614863" cy="701731"/>
          </a:xfrm>
          <a:prstGeom prst="rect">
            <a:avLst/>
          </a:prstGeom>
          <a:noFill/>
        </p:spPr>
        <p:txBody>
          <a:bodyPr wrap="square" rtlCol="0">
            <a:spAutoFit/>
          </a:bodyPr>
          <a:lstStyle/>
          <a:p>
            <a:pPr>
              <a:lnSpc>
                <a:spcPct val="90000"/>
              </a:lnSpc>
              <a:spcBef>
                <a:spcPct val="0"/>
              </a:spcBef>
            </a:pPr>
            <a:r>
              <a:rPr lang="en-US" sz="4400" dirty="0">
                <a:latin typeface="+mj-lt"/>
                <a:ea typeface="+mj-ea"/>
                <a:cs typeface="+mj-cs"/>
              </a:rPr>
              <a:t>TOP FEATURES</a:t>
            </a:r>
          </a:p>
        </p:txBody>
      </p:sp>
      <p:sp>
        <p:nvSpPr>
          <p:cNvPr id="17" name="TextBox 16">
            <a:extLst>
              <a:ext uri="{FF2B5EF4-FFF2-40B4-BE49-F238E27FC236}">
                <a16:creationId xmlns:a16="http://schemas.microsoft.com/office/drawing/2014/main" id="{4D07215C-243D-64DF-2FE0-AC84B580DD9D}"/>
              </a:ext>
            </a:extLst>
          </p:cNvPr>
          <p:cNvSpPr txBox="1"/>
          <p:nvPr/>
        </p:nvSpPr>
        <p:spPr>
          <a:xfrm>
            <a:off x="600075" y="989720"/>
            <a:ext cx="4057650" cy="2031325"/>
          </a:xfrm>
          <a:prstGeom prst="rect">
            <a:avLst/>
          </a:prstGeom>
          <a:noFill/>
        </p:spPr>
        <p:txBody>
          <a:bodyPr wrap="square" rtlCol="0">
            <a:spAutoFit/>
          </a:bodyPr>
          <a:lstStyle/>
          <a:p>
            <a:r>
              <a:rPr lang="en-US" b="0" i="0" dirty="0">
                <a:effectLst/>
                <a:latin typeface="system-ui"/>
              </a:rPr>
              <a:t>PCA initiation reduced redundancy and dimensionality in our dataset &amp; minimized overfitting.</a:t>
            </a:r>
          </a:p>
          <a:p>
            <a:endParaRPr lang="en-US" b="0" i="0" dirty="0">
              <a:effectLst/>
              <a:latin typeface="system-ui"/>
            </a:endParaRPr>
          </a:p>
          <a:p>
            <a:r>
              <a:rPr lang="en-US" b="0" i="0" dirty="0">
                <a:effectLst/>
                <a:latin typeface="system-ui"/>
              </a:rPr>
              <a:t>PC1 explains 75.66% of  data variance. Adding PC2-PC5 gets us to 97.43% of explained variance.</a:t>
            </a:r>
          </a:p>
        </p:txBody>
      </p:sp>
      <p:sp>
        <p:nvSpPr>
          <p:cNvPr id="20" name="TextBox 19">
            <a:extLst>
              <a:ext uri="{FF2B5EF4-FFF2-40B4-BE49-F238E27FC236}">
                <a16:creationId xmlns:a16="http://schemas.microsoft.com/office/drawing/2014/main" id="{7945A53C-9341-1301-E93E-559E3FA769EB}"/>
              </a:ext>
            </a:extLst>
          </p:cNvPr>
          <p:cNvSpPr txBox="1"/>
          <p:nvPr/>
        </p:nvSpPr>
        <p:spPr>
          <a:xfrm>
            <a:off x="6096000" y="989720"/>
            <a:ext cx="5105400" cy="2031325"/>
          </a:xfrm>
          <a:prstGeom prst="rect">
            <a:avLst/>
          </a:prstGeom>
          <a:noFill/>
        </p:spPr>
        <p:txBody>
          <a:bodyPr wrap="square" rtlCol="0">
            <a:spAutoFit/>
          </a:bodyPr>
          <a:lstStyle/>
          <a:p>
            <a:r>
              <a:rPr lang="en-US" dirty="0"/>
              <a:t>PCA helped identify the most influential labels in our dataset in predicting tech company distributions.</a:t>
            </a:r>
          </a:p>
          <a:p>
            <a:endParaRPr lang="en-US" dirty="0"/>
          </a:p>
          <a:p>
            <a:r>
              <a:rPr lang="en-US" dirty="0"/>
              <a:t>Education attainment by the 65+ population has the most influence, followed by the 45+64 population. Experience, connections and deeper pockets are could be factors.</a:t>
            </a:r>
          </a:p>
        </p:txBody>
      </p:sp>
    </p:spTree>
    <p:extLst>
      <p:ext uri="{BB962C8B-B14F-4D97-AF65-F5344CB8AC3E}">
        <p14:creationId xmlns:p14="http://schemas.microsoft.com/office/powerpoint/2010/main" val="84563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6653-988F-57FA-16A7-9BE024CDA776}"/>
              </a:ext>
            </a:extLst>
          </p:cNvPr>
          <p:cNvSpPr>
            <a:spLocks noGrp="1"/>
          </p:cNvSpPr>
          <p:nvPr>
            <p:ph type="title"/>
          </p:nvPr>
        </p:nvSpPr>
        <p:spPr/>
        <p:txBody>
          <a:bodyPr/>
          <a:lstStyle/>
          <a:p>
            <a:r>
              <a:rPr lang="en-US" dirty="0"/>
              <a:t> Model Performance</a:t>
            </a:r>
          </a:p>
        </p:txBody>
      </p:sp>
      <p:pic>
        <p:nvPicPr>
          <p:cNvPr id="8" name="Content Placeholder 7" descr="A screenshot of a data sheet&#10;&#10;Description automatically generated">
            <a:extLst>
              <a:ext uri="{FF2B5EF4-FFF2-40B4-BE49-F238E27FC236}">
                <a16:creationId xmlns:a16="http://schemas.microsoft.com/office/drawing/2014/main" id="{AB05A15B-26E2-C8B6-D802-3A034358C12B}"/>
              </a:ext>
            </a:extLst>
          </p:cNvPr>
          <p:cNvPicPr>
            <a:picLocks noGrp="1" noChangeAspect="1"/>
          </p:cNvPicPr>
          <p:nvPr>
            <p:ph idx="1"/>
          </p:nvPr>
        </p:nvPicPr>
        <p:blipFill>
          <a:blip r:embed="rId2"/>
          <a:stretch>
            <a:fillRect/>
          </a:stretch>
        </p:blipFill>
        <p:spPr>
          <a:xfrm>
            <a:off x="1039010" y="2271712"/>
            <a:ext cx="9033678" cy="3538462"/>
          </a:xfrm>
        </p:spPr>
      </p:pic>
      <p:pic>
        <p:nvPicPr>
          <p:cNvPr id="12" name="Graphic 11" descr="Programmer male with solid fill">
            <a:extLst>
              <a:ext uri="{FF2B5EF4-FFF2-40B4-BE49-F238E27FC236}">
                <a16:creationId xmlns:a16="http://schemas.microsoft.com/office/drawing/2014/main" id="{C2C10362-5799-BA3F-2C92-4F240E4B61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6667" y="365125"/>
            <a:ext cx="1662113" cy="1662113"/>
          </a:xfrm>
          <a:prstGeom prst="rect">
            <a:avLst/>
          </a:prstGeom>
        </p:spPr>
      </p:pic>
    </p:spTree>
    <p:extLst>
      <p:ext uri="{BB962C8B-B14F-4D97-AF65-F5344CB8AC3E}">
        <p14:creationId xmlns:p14="http://schemas.microsoft.com/office/powerpoint/2010/main" val="3517623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3193-0278-3799-AC23-770588844869}"/>
              </a:ext>
            </a:extLst>
          </p:cNvPr>
          <p:cNvSpPr>
            <a:spLocks noGrp="1"/>
          </p:cNvSpPr>
          <p:nvPr>
            <p:ph type="title"/>
          </p:nvPr>
        </p:nvSpPr>
        <p:spPr>
          <a:xfrm>
            <a:off x="152400" y="97902"/>
            <a:ext cx="10515600" cy="1325563"/>
          </a:xfrm>
        </p:spPr>
        <p:txBody>
          <a:bodyPr/>
          <a:lstStyle/>
          <a:p>
            <a:pPr algn="ctr"/>
            <a:r>
              <a:rPr lang="en-US" dirty="0"/>
              <a:t>Predicted NAICS Distribution </a:t>
            </a:r>
            <a:br>
              <a:rPr lang="en-US" dirty="0"/>
            </a:br>
            <a:r>
              <a:rPr lang="en-US" dirty="0"/>
              <a:t>2025-2029</a:t>
            </a:r>
          </a:p>
        </p:txBody>
      </p:sp>
      <p:pic>
        <p:nvPicPr>
          <p:cNvPr id="5" name="Content Placeholder 4" descr="A chart of a number of bars&#10;&#10;Description automatically generated">
            <a:extLst>
              <a:ext uri="{FF2B5EF4-FFF2-40B4-BE49-F238E27FC236}">
                <a16:creationId xmlns:a16="http://schemas.microsoft.com/office/drawing/2014/main" id="{5521A11D-ACB2-1E87-F655-7449F63F6940}"/>
              </a:ext>
            </a:extLst>
          </p:cNvPr>
          <p:cNvPicPr>
            <a:picLocks noGrp="1" noChangeAspect="1"/>
          </p:cNvPicPr>
          <p:nvPr>
            <p:ph idx="1"/>
          </p:nvPr>
        </p:nvPicPr>
        <p:blipFill>
          <a:blip r:embed="rId2"/>
          <a:stretch>
            <a:fillRect/>
          </a:stretch>
        </p:blipFill>
        <p:spPr>
          <a:xfrm>
            <a:off x="708024" y="1423465"/>
            <a:ext cx="8802688" cy="4949554"/>
          </a:xfrm>
        </p:spPr>
      </p:pic>
      <p:sp>
        <p:nvSpPr>
          <p:cNvPr id="6" name="TextBox 5">
            <a:extLst>
              <a:ext uri="{FF2B5EF4-FFF2-40B4-BE49-F238E27FC236}">
                <a16:creationId xmlns:a16="http://schemas.microsoft.com/office/drawing/2014/main" id="{3871C81C-B77D-0073-4445-191EA160BD66}"/>
              </a:ext>
            </a:extLst>
          </p:cNvPr>
          <p:cNvSpPr txBox="1"/>
          <p:nvPr/>
        </p:nvSpPr>
        <p:spPr>
          <a:xfrm>
            <a:off x="8567737" y="2749027"/>
            <a:ext cx="2262188" cy="1794397"/>
          </a:xfrm>
          <a:prstGeom prst="rect">
            <a:avLst/>
          </a:prstGeom>
          <a:noFill/>
        </p:spPr>
        <p:txBody>
          <a:bodyPr wrap="square" rtlCol="0">
            <a:spAutoFit/>
          </a:bodyPr>
          <a:lstStyle/>
          <a:p>
            <a:r>
              <a:rPr lang="en-US" dirty="0"/>
              <a:t>Growth is moderate and stable. </a:t>
            </a:r>
          </a:p>
          <a:p>
            <a:endParaRPr lang="en-US" dirty="0"/>
          </a:p>
          <a:p>
            <a:r>
              <a:rPr lang="en-US" dirty="0"/>
              <a:t>Decline and gain of 100 avg. businesses annually. </a:t>
            </a:r>
          </a:p>
        </p:txBody>
      </p:sp>
    </p:spTree>
    <p:extLst>
      <p:ext uri="{BB962C8B-B14F-4D97-AF65-F5344CB8AC3E}">
        <p14:creationId xmlns:p14="http://schemas.microsoft.com/office/powerpoint/2010/main" val="4279912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371</TotalTime>
  <Words>771</Words>
  <Application>Microsoft Macintosh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Courier New</vt:lpstr>
      <vt:lpstr>Symbol</vt:lpstr>
      <vt:lpstr>system-ui</vt:lpstr>
      <vt:lpstr>Times New Roman</vt:lpstr>
      <vt:lpstr>Office Theme</vt:lpstr>
      <vt:lpstr>Capstone 2 Final Project Report:   Predicting Tech Startups in Los Angeles</vt:lpstr>
      <vt:lpstr>OBJECTIVE</vt:lpstr>
      <vt:lpstr>Data Sources </vt:lpstr>
      <vt:lpstr>TECH BUSINESSES        2011-2024</vt:lpstr>
      <vt:lpstr>EDUCATION LEVELS 2011 - 2022</vt:lpstr>
      <vt:lpstr>Correlation Heatmap</vt:lpstr>
      <vt:lpstr>PCA</vt:lpstr>
      <vt:lpstr> Model Performance</vt:lpstr>
      <vt:lpstr>Predicted NAICS Distribution  2025-2029</vt:lpstr>
      <vt:lpstr>Distribution of NAICS by  Zip Code</vt:lpstr>
      <vt:lpstr>YEARLY HEATMAPS SHOW NAICS CONCENTRATION BY ZIP CODE</vt:lpstr>
      <vt:lpstr>TreeMaps shows concentration of tech business formation by year </vt:lpstr>
      <vt:lpstr>PowerPoint Presentation</vt:lpstr>
      <vt:lpstr>Tech Cluster Predictions</vt:lpstr>
      <vt:lpstr>Tech Cluster Growth by Year</vt:lpstr>
      <vt:lpstr>Project Challenges</vt:lpstr>
      <vt:lpstr>Key 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2 Final Project Report:  Predicting Tech Startups in Los Angeles</dc:title>
  <dc:creator>Wesley Hall</dc:creator>
  <cp:lastModifiedBy>Wesley Hall</cp:lastModifiedBy>
  <cp:revision>14</cp:revision>
  <dcterms:created xsi:type="dcterms:W3CDTF">2024-09-08T19:01:32Z</dcterms:created>
  <dcterms:modified xsi:type="dcterms:W3CDTF">2024-09-09T01:20:09Z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